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1"/>
  </p:notesMasterIdLst>
  <p:sldIdLst>
    <p:sldId id="256" r:id="rId2"/>
    <p:sldId id="264" r:id="rId3"/>
    <p:sldId id="302" r:id="rId4"/>
    <p:sldId id="258" r:id="rId5"/>
    <p:sldId id="307" r:id="rId6"/>
    <p:sldId id="301" r:id="rId7"/>
    <p:sldId id="303" r:id="rId8"/>
    <p:sldId id="304" r:id="rId9"/>
    <p:sldId id="305" r:id="rId10"/>
    <p:sldId id="312" r:id="rId11"/>
    <p:sldId id="308" r:id="rId12"/>
    <p:sldId id="310" r:id="rId13"/>
    <p:sldId id="311" r:id="rId14"/>
    <p:sldId id="275" r:id="rId15"/>
    <p:sldId id="313" r:id="rId16"/>
    <p:sldId id="314" r:id="rId17"/>
    <p:sldId id="315" r:id="rId18"/>
    <p:sldId id="316" r:id="rId19"/>
    <p:sldId id="318" r:id="rId20"/>
  </p:sldIdLst>
  <p:sldSz cx="9144000" cy="5143500" type="screen16x9"/>
  <p:notesSz cx="6858000" cy="9144000"/>
  <p:embeddedFontLst>
    <p:embeddedFont>
      <p:font typeface="Catamaran Light" pitchFamily="2" charset="77"/>
      <p:regular r:id="rId22"/>
      <p:bold r:id="rId23"/>
    </p:embeddedFont>
    <p:embeddedFont>
      <p:font typeface="Fira Sans Extra Condensed Medium" panose="020B0503050000020004" pitchFamily="34" charset="0"/>
      <p:regular r:id="rId24"/>
      <p:bold r:id="rId25"/>
      <p:italic r:id="rId26"/>
      <p:boldItalic r:id="rId27"/>
    </p:embeddedFont>
    <p:embeddedFont>
      <p:font typeface="Livvic"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DAF3"/>
    <a:srgbClr val="CDDBF4"/>
    <a:srgbClr val="A9B9D3"/>
    <a:srgbClr val="FF6347"/>
    <a:srgbClr val="0177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8AEF51-3782-4085-A104-C8CD993DB64E}">
  <a:tblStyle styleId="{FA8AEF51-3782-4085-A104-C8CD993DB6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0"/>
  </p:normalViewPr>
  <p:slideViewPr>
    <p:cSldViewPr snapToGrid="0">
      <p:cViewPr>
        <p:scale>
          <a:sx n="120" d="100"/>
          <a:sy n="120" d="100"/>
        </p:scale>
        <p:origin x="1056"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D0BE5C5B-C748-3D2D-6C79-231D89DE3B44}"/>
            </a:ext>
          </a:extLst>
        </p:cNvPr>
        <p:cNvGrpSpPr/>
        <p:nvPr/>
      </p:nvGrpSpPr>
      <p:grpSpPr>
        <a:xfrm>
          <a:off x="0" y="0"/>
          <a:ext cx="0" cy="0"/>
          <a:chOff x="0" y="0"/>
          <a:chExt cx="0" cy="0"/>
        </a:xfrm>
      </p:grpSpPr>
      <p:sp>
        <p:nvSpPr>
          <p:cNvPr id="204" name="Google Shape;204;g5465e7bc0b_1_119:notes">
            <a:extLst>
              <a:ext uri="{FF2B5EF4-FFF2-40B4-BE49-F238E27FC236}">
                <a16:creationId xmlns:a16="http://schemas.microsoft.com/office/drawing/2014/main" id="{2C5F869E-2426-543C-F9C4-75BE019DC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a:extLst>
              <a:ext uri="{FF2B5EF4-FFF2-40B4-BE49-F238E27FC236}">
                <a16:creationId xmlns:a16="http://schemas.microsoft.com/office/drawing/2014/main" id="{3D550F5C-3AD0-3D09-BE6F-F1EC8F43DB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84539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6A8BEC98-E1CF-F9F8-F5F1-3D7CAAE29611}"/>
            </a:ext>
          </a:extLst>
        </p:cNvPr>
        <p:cNvGrpSpPr/>
        <p:nvPr/>
      </p:nvGrpSpPr>
      <p:grpSpPr>
        <a:xfrm>
          <a:off x="0" y="0"/>
          <a:ext cx="0" cy="0"/>
          <a:chOff x="0" y="0"/>
          <a:chExt cx="0" cy="0"/>
        </a:xfrm>
      </p:grpSpPr>
      <p:sp>
        <p:nvSpPr>
          <p:cNvPr id="124" name="Google Shape;124;g4dfce81f19_0_45:notes">
            <a:extLst>
              <a:ext uri="{FF2B5EF4-FFF2-40B4-BE49-F238E27FC236}">
                <a16:creationId xmlns:a16="http://schemas.microsoft.com/office/drawing/2014/main" id="{A0E854AE-7F1F-4DF5-FDB4-370508204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a:extLst>
              <a:ext uri="{FF2B5EF4-FFF2-40B4-BE49-F238E27FC236}">
                <a16:creationId xmlns:a16="http://schemas.microsoft.com/office/drawing/2014/main" id="{671C1836-26F7-F7F4-2EBD-372788B542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81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A49C150F-E369-1DBE-D96D-C783BD4F88ED}"/>
            </a:ext>
          </a:extLst>
        </p:cNvPr>
        <p:cNvGrpSpPr/>
        <p:nvPr/>
      </p:nvGrpSpPr>
      <p:grpSpPr>
        <a:xfrm>
          <a:off x="0" y="0"/>
          <a:ext cx="0" cy="0"/>
          <a:chOff x="0" y="0"/>
          <a:chExt cx="0" cy="0"/>
        </a:xfrm>
      </p:grpSpPr>
      <p:sp>
        <p:nvSpPr>
          <p:cNvPr id="124" name="Google Shape;124;g4dfce81f19_0_45:notes">
            <a:extLst>
              <a:ext uri="{FF2B5EF4-FFF2-40B4-BE49-F238E27FC236}">
                <a16:creationId xmlns:a16="http://schemas.microsoft.com/office/drawing/2014/main" id="{3309A4AB-6F2B-DF86-B7D8-A526CD9B05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a:extLst>
              <a:ext uri="{FF2B5EF4-FFF2-40B4-BE49-F238E27FC236}">
                <a16:creationId xmlns:a16="http://schemas.microsoft.com/office/drawing/2014/main" id="{39030B01-E241-BBF4-78AB-B70D2532AD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59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087B2DC4-CDE7-573C-4507-A7643C1DA170}"/>
            </a:ext>
          </a:extLst>
        </p:cNvPr>
        <p:cNvGrpSpPr/>
        <p:nvPr/>
      </p:nvGrpSpPr>
      <p:grpSpPr>
        <a:xfrm>
          <a:off x="0" y="0"/>
          <a:ext cx="0" cy="0"/>
          <a:chOff x="0" y="0"/>
          <a:chExt cx="0" cy="0"/>
        </a:xfrm>
      </p:grpSpPr>
      <p:sp>
        <p:nvSpPr>
          <p:cNvPr id="124" name="Google Shape;124;g4dfce81f19_0_45:notes">
            <a:extLst>
              <a:ext uri="{FF2B5EF4-FFF2-40B4-BE49-F238E27FC236}">
                <a16:creationId xmlns:a16="http://schemas.microsoft.com/office/drawing/2014/main" id="{73A85127-7CA3-FF14-904F-7C6B4722F3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a:extLst>
              <a:ext uri="{FF2B5EF4-FFF2-40B4-BE49-F238E27FC236}">
                <a16:creationId xmlns:a16="http://schemas.microsoft.com/office/drawing/2014/main" id="{BAE2C6BF-5181-E209-7863-CEF14A24FA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25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18120DCD-8FD1-9EDC-9BAD-E017D27B542D}"/>
            </a:ext>
          </a:extLst>
        </p:cNvPr>
        <p:cNvGrpSpPr/>
        <p:nvPr/>
      </p:nvGrpSpPr>
      <p:grpSpPr>
        <a:xfrm>
          <a:off x="0" y="0"/>
          <a:ext cx="0" cy="0"/>
          <a:chOff x="0" y="0"/>
          <a:chExt cx="0" cy="0"/>
        </a:xfrm>
      </p:grpSpPr>
      <p:sp>
        <p:nvSpPr>
          <p:cNvPr id="417" name="Google Shape;417;g5158d5a3ec_0_341:notes">
            <a:extLst>
              <a:ext uri="{FF2B5EF4-FFF2-40B4-BE49-F238E27FC236}">
                <a16:creationId xmlns:a16="http://schemas.microsoft.com/office/drawing/2014/main" id="{3F8F1242-6054-07E1-8409-48EAF92EA2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a:extLst>
              <a:ext uri="{FF2B5EF4-FFF2-40B4-BE49-F238E27FC236}">
                <a16:creationId xmlns:a16="http://schemas.microsoft.com/office/drawing/2014/main" id="{37D2C395-C562-42AD-B38D-2D71DA4BC8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255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60F4CE28-F93B-73E5-C4EA-3B0334AE3185}"/>
            </a:ext>
          </a:extLst>
        </p:cNvPr>
        <p:cNvGrpSpPr/>
        <p:nvPr/>
      </p:nvGrpSpPr>
      <p:grpSpPr>
        <a:xfrm>
          <a:off x="0" y="0"/>
          <a:ext cx="0" cy="0"/>
          <a:chOff x="0" y="0"/>
          <a:chExt cx="0" cy="0"/>
        </a:xfrm>
      </p:grpSpPr>
      <p:sp>
        <p:nvSpPr>
          <p:cNvPr id="417" name="Google Shape;417;g5158d5a3ec_0_341:notes">
            <a:extLst>
              <a:ext uri="{FF2B5EF4-FFF2-40B4-BE49-F238E27FC236}">
                <a16:creationId xmlns:a16="http://schemas.microsoft.com/office/drawing/2014/main" id="{39F5E1F0-8D69-8B6B-6F60-D3BA703E1A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a:extLst>
              <a:ext uri="{FF2B5EF4-FFF2-40B4-BE49-F238E27FC236}">
                <a16:creationId xmlns:a16="http://schemas.microsoft.com/office/drawing/2014/main" id="{F6E71FC8-5994-6F7D-AE6F-DC1ABA7DE5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6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37531CEE-CB23-CC55-F20A-193B7BA8F134}"/>
            </a:ext>
          </a:extLst>
        </p:cNvPr>
        <p:cNvGrpSpPr/>
        <p:nvPr/>
      </p:nvGrpSpPr>
      <p:grpSpPr>
        <a:xfrm>
          <a:off x="0" y="0"/>
          <a:ext cx="0" cy="0"/>
          <a:chOff x="0" y="0"/>
          <a:chExt cx="0" cy="0"/>
        </a:xfrm>
      </p:grpSpPr>
      <p:sp>
        <p:nvSpPr>
          <p:cNvPr id="417" name="Google Shape;417;g5158d5a3ec_0_341:notes">
            <a:extLst>
              <a:ext uri="{FF2B5EF4-FFF2-40B4-BE49-F238E27FC236}">
                <a16:creationId xmlns:a16="http://schemas.microsoft.com/office/drawing/2014/main" id="{3080F0E5-49F3-508B-7A6E-3BD78E04F5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a:extLst>
              <a:ext uri="{FF2B5EF4-FFF2-40B4-BE49-F238E27FC236}">
                <a16:creationId xmlns:a16="http://schemas.microsoft.com/office/drawing/2014/main" id="{C5CD80D8-CFCD-B85B-5D02-F043D2B88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13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8FDB82B0-2A24-073A-2209-C9BCF84E2A8F}"/>
            </a:ext>
          </a:extLst>
        </p:cNvPr>
        <p:cNvGrpSpPr/>
        <p:nvPr/>
      </p:nvGrpSpPr>
      <p:grpSpPr>
        <a:xfrm>
          <a:off x="0" y="0"/>
          <a:ext cx="0" cy="0"/>
          <a:chOff x="0" y="0"/>
          <a:chExt cx="0" cy="0"/>
        </a:xfrm>
      </p:grpSpPr>
      <p:sp>
        <p:nvSpPr>
          <p:cNvPr id="417" name="Google Shape;417;g5158d5a3ec_0_341:notes">
            <a:extLst>
              <a:ext uri="{FF2B5EF4-FFF2-40B4-BE49-F238E27FC236}">
                <a16:creationId xmlns:a16="http://schemas.microsoft.com/office/drawing/2014/main" id="{838ED413-A8A1-138D-20C5-326197052A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a:extLst>
              <a:ext uri="{FF2B5EF4-FFF2-40B4-BE49-F238E27FC236}">
                <a16:creationId xmlns:a16="http://schemas.microsoft.com/office/drawing/2014/main" id="{5A49141A-78C2-8499-C7F4-B1D32A9595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43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F6E8AA7F-36FC-E314-C509-BDCE1DB2C0CD}"/>
            </a:ext>
          </a:extLst>
        </p:cNvPr>
        <p:cNvGrpSpPr/>
        <p:nvPr/>
      </p:nvGrpSpPr>
      <p:grpSpPr>
        <a:xfrm>
          <a:off x="0" y="0"/>
          <a:ext cx="0" cy="0"/>
          <a:chOff x="0" y="0"/>
          <a:chExt cx="0" cy="0"/>
        </a:xfrm>
      </p:grpSpPr>
      <p:sp>
        <p:nvSpPr>
          <p:cNvPr id="417" name="Google Shape;417;g5158d5a3ec_0_341:notes">
            <a:extLst>
              <a:ext uri="{FF2B5EF4-FFF2-40B4-BE49-F238E27FC236}">
                <a16:creationId xmlns:a16="http://schemas.microsoft.com/office/drawing/2014/main" id="{F41CFDFE-2E3B-09C3-9B29-BE4AB2D0B8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a:extLst>
              <a:ext uri="{FF2B5EF4-FFF2-40B4-BE49-F238E27FC236}">
                <a16:creationId xmlns:a16="http://schemas.microsoft.com/office/drawing/2014/main" id="{ED585D18-EA91-A50E-0C0E-5FF1E7CCA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86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532F3FFA-F23C-9F1F-2BF1-514CCF577AC9}"/>
            </a:ext>
          </a:extLst>
        </p:cNvPr>
        <p:cNvGrpSpPr/>
        <p:nvPr/>
      </p:nvGrpSpPr>
      <p:grpSpPr>
        <a:xfrm>
          <a:off x="0" y="0"/>
          <a:ext cx="0" cy="0"/>
          <a:chOff x="0" y="0"/>
          <a:chExt cx="0" cy="0"/>
        </a:xfrm>
      </p:grpSpPr>
      <p:sp>
        <p:nvSpPr>
          <p:cNvPr id="220" name="Google Shape;220;g5158d5a3ec_0_140:notes">
            <a:extLst>
              <a:ext uri="{FF2B5EF4-FFF2-40B4-BE49-F238E27FC236}">
                <a16:creationId xmlns:a16="http://schemas.microsoft.com/office/drawing/2014/main" id="{3194F2B5-646A-D495-A9C6-53B2187545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a:extLst>
              <a:ext uri="{FF2B5EF4-FFF2-40B4-BE49-F238E27FC236}">
                <a16:creationId xmlns:a16="http://schemas.microsoft.com/office/drawing/2014/main" id="{401FC2F6-7E6A-C0FF-CE9A-D81CEA60F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68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166B94B8-D2CD-E4EF-C273-448BB7D757EA}"/>
            </a:ext>
          </a:extLst>
        </p:cNvPr>
        <p:cNvGrpSpPr/>
        <p:nvPr/>
      </p:nvGrpSpPr>
      <p:grpSpPr>
        <a:xfrm>
          <a:off x="0" y="0"/>
          <a:ext cx="0" cy="0"/>
          <a:chOff x="0" y="0"/>
          <a:chExt cx="0" cy="0"/>
        </a:xfrm>
      </p:grpSpPr>
      <p:sp>
        <p:nvSpPr>
          <p:cNvPr id="124" name="Google Shape;124;g4dfce81f19_0_45:notes">
            <a:extLst>
              <a:ext uri="{FF2B5EF4-FFF2-40B4-BE49-F238E27FC236}">
                <a16:creationId xmlns:a16="http://schemas.microsoft.com/office/drawing/2014/main" id="{62CCB903-160E-060F-85E7-B1E13D650D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a:extLst>
              <a:ext uri="{FF2B5EF4-FFF2-40B4-BE49-F238E27FC236}">
                <a16:creationId xmlns:a16="http://schemas.microsoft.com/office/drawing/2014/main" id="{32155AD2-BBCE-62F4-9B6E-5F21558B0E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1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8DE1C6BC-9A17-6F4E-A4C7-5625A7D96FE0}"/>
            </a:ext>
          </a:extLst>
        </p:cNvPr>
        <p:cNvGrpSpPr/>
        <p:nvPr/>
      </p:nvGrpSpPr>
      <p:grpSpPr>
        <a:xfrm>
          <a:off x="0" y="0"/>
          <a:ext cx="0" cy="0"/>
          <a:chOff x="0" y="0"/>
          <a:chExt cx="0" cy="0"/>
        </a:xfrm>
      </p:grpSpPr>
      <p:sp>
        <p:nvSpPr>
          <p:cNvPr id="204" name="Google Shape;204;g5465e7bc0b_1_119:notes">
            <a:extLst>
              <a:ext uri="{FF2B5EF4-FFF2-40B4-BE49-F238E27FC236}">
                <a16:creationId xmlns:a16="http://schemas.microsoft.com/office/drawing/2014/main" id="{E6CDBA2A-E8D0-01BE-D42C-F883C0EE63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a:extLst>
              <a:ext uri="{FF2B5EF4-FFF2-40B4-BE49-F238E27FC236}">
                <a16:creationId xmlns:a16="http://schemas.microsoft.com/office/drawing/2014/main" id="{2D1D0CD2-825A-1241-F35A-192B3B784C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7704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2F023E3E-4B5E-76B9-F9F3-7116EBE3B0FA}"/>
            </a:ext>
          </a:extLst>
        </p:cNvPr>
        <p:cNvGrpSpPr/>
        <p:nvPr/>
      </p:nvGrpSpPr>
      <p:grpSpPr>
        <a:xfrm>
          <a:off x="0" y="0"/>
          <a:ext cx="0" cy="0"/>
          <a:chOff x="0" y="0"/>
          <a:chExt cx="0" cy="0"/>
        </a:xfrm>
      </p:grpSpPr>
      <p:sp>
        <p:nvSpPr>
          <p:cNvPr id="204" name="Google Shape;204;g5465e7bc0b_1_119:notes">
            <a:extLst>
              <a:ext uri="{FF2B5EF4-FFF2-40B4-BE49-F238E27FC236}">
                <a16:creationId xmlns:a16="http://schemas.microsoft.com/office/drawing/2014/main" id="{59830247-9C41-411A-FE9D-9670EA5A8D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a:extLst>
              <a:ext uri="{FF2B5EF4-FFF2-40B4-BE49-F238E27FC236}">
                <a16:creationId xmlns:a16="http://schemas.microsoft.com/office/drawing/2014/main" id="{79779EFD-1A7F-8F48-A72B-562A678A3B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10099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3CA05971-0628-F160-D3A6-D0ED460F66A3}"/>
            </a:ext>
          </a:extLst>
        </p:cNvPr>
        <p:cNvGrpSpPr/>
        <p:nvPr/>
      </p:nvGrpSpPr>
      <p:grpSpPr>
        <a:xfrm>
          <a:off x="0" y="0"/>
          <a:ext cx="0" cy="0"/>
          <a:chOff x="0" y="0"/>
          <a:chExt cx="0" cy="0"/>
        </a:xfrm>
      </p:grpSpPr>
      <p:sp>
        <p:nvSpPr>
          <p:cNvPr id="204" name="Google Shape;204;g5465e7bc0b_1_119:notes">
            <a:extLst>
              <a:ext uri="{FF2B5EF4-FFF2-40B4-BE49-F238E27FC236}">
                <a16:creationId xmlns:a16="http://schemas.microsoft.com/office/drawing/2014/main" id="{7E77FBC4-6607-B596-82A3-FF6C4C2630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a:extLst>
              <a:ext uri="{FF2B5EF4-FFF2-40B4-BE49-F238E27FC236}">
                <a16:creationId xmlns:a16="http://schemas.microsoft.com/office/drawing/2014/main" id="{CD862EA4-3B6B-E886-AE96-F4F2A26481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555895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5F4CC0D3-8058-733E-3708-C4B042D8CCCB}"/>
            </a:ext>
          </a:extLst>
        </p:cNvPr>
        <p:cNvGrpSpPr/>
        <p:nvPr/>
      </p:nvGrpSpPr>
      <p:grpSpPr>
        <a:xfrm>
          <a:off x="0" y="0"/>
          <a:ext cx="0" cy="0"/>
          <a:chOff x="0" y="0"/>
          <a:chExt cx="0" cy="0"/>
        </a:xfrm>
      </p:grpSpPr>
      <p:sp>
        <p:nvSpPr>
          <p:cNvPr id="204" name="Google Shape;204;g5465e7bc0b_1_119:notes">
            <a:extLst>
              <a:ext uri="{FF2B5EF4-FFF2-40B4-BE49-F238E27FC236}">
                <a16:creationId xmlns:a16="http://schemas.microsoft.com/office/drawing/2014/main" id="{157798DA-A516-F6BD-D185-D7C52F52A8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a:extLst>
              <a:ext uri="{FF2B5EF4-FFF2-40B4-BE49-F238E27FC236}">
                <a16:creationId xmlns:a16="http://schemas.microsoft.com/office/drawing/2014/main" id="{B5D5742D-8FA4-34C4-95A2-964794FE84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54712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63" r:id="rId5"/>
    <p:sldLayoutId id="214748366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3" name="Picture 2" descr="A group of people standing next to a table with food and boxes&#10;&#10;Description automatically generated">
            <a:extLst>
              <a:ext uri="{FF2B5EF4-FFF2-40B4-BE49-F238E27FC236}">
                <a16:creationId xmlns:a16="http://schemas.microsoft.com/office/drawing/2014/main" id="{B48A80DB-546F-1FAF-0526-5E4017D849D3}"/>
              </a:ext>
            </a:extLst>
          </p:cNvPr>
          <p:cNvPicPr>
            <a:picLocks noChangeAspect="1"/>
          </p:cNvPicPr>
          <p:nvPr/>
        </p:nvPicPr>
        <p:blipFill>
          <a:blip r:embed="rId3"/>
          <a:srcRect t="4393" b="7684"/>
          <a:stretch/>
        </p:blipFill>
        <p:spPr>
          <a:xfrm>
            <a:off x="1039575" y="1"/>
            <a:ext cx="8104425" cy="5143500"/>
          </a:xfrm>
          <a:prstGeom prst="rect">
            <a:avLst/>
          </a:prstGeom>
        </p:spPr>
      </p:pic>
      <p:sp>
        <p:nvSpPr>
          <p:cNvPr id="128" name="Google Shape;128;p26"/>
          <p:cNvSpPr/>
          <p:nvPr/>
        </p:nvSpPr>
        <p:spPr>
          <a:xfrm rot="5400000">
            <a:off x="1562044"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575" y="3366198"/>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latin typeface="Calibri" panose="020F0502020204030204" pitchFamily="34" charset="0"/>
                <a:cs typeface="Calibri" panose="020F0502020204030204" pitchFamily="34" charset="0"/>
              </a:rPr>
              <a:t>N1 HEALTH</a:t>
            </a:r>
          </a:p>
          <a:p>
            <a:pPr marL="0" lvl="0" indent="0" algn="l" rtl="0">
              <a:spcBef>
                <a:spcPts val="0"/>
              </a:spcBef>
              <a:spcAft>
                <a:spcPts val="0"/>
              </a:spcAft>
              <a:buNone/>
            </a:pPr>
            <a:r>
              <a:rPr lang="en" sz="1400" dirty="0">
                <a:solidFill>
                  <a:schemeClr val="lt1"/>
                </a:solidFill>
                <a:latin typeface="Calibri" panose="020F0502020204030204" pitchFamily="34" charset="0"/>
                <a:cs typeface="Calibri" panose="020F0502020204030204" pitchFamily="34" charset="0"/>
              </a:rPr>
              <a:t>Jason Wang</a:t>
            </a:r>
            <a:endParaRPr sz="1400" dirty="0">
              <a:solidFill>
                <a:schemeClr val="lt1"/>
              </a:solidFill>
              <a:latin typeface="Calibri" panose="020F0502020204030204" pitchFamily="34" charset="0"/>
              <a:cs typeface="Calibri" panose="020F0502020204030204" pitchFamily="34" charset="0"/>
            </a:endParaRPr>
          </a:p>
        </p:txBody>
      </p:sp>
      <p:sp>
        <p:nvSpPr>
          <p:cNvPr id="130" name="Google Shape;130;p26"/>
          <p:cNvSpPr txBox="1">
            <a:spLocks noGrp="1"/>
          </p:cNvSpPr>
          <p:nvPr>
            <p:ph type="ctrTitle"/>
          </p:nvPr>
        </p:nvSpPr>
        <p:spPr>
          <a:xfrm>
            <a:off x="1039425" y="1460596"/>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lt1"/>
                </a:solidFill>
                <a:latin typeface="Calibri" panose="020F0502020204030204" pitchFamily="34" charset="0"/>
                <a:cs typeface="Calibri" panose="020F0502020204030204" pitchFamily="34" charset="0"/>
                <a:sym typeface="Livvic"/>
              </a:rPr>
              <a:t>A Place to Eat</a:t>
            </a:r>
            <a:br>
              <a:rPr lang="en-US" sz="5400" dirty="0">
                <a:solidFill>
                  <a:schemeClr val="lt1"/>
                </a:solidFill>
                <a:latin typeface="Calibri" panose="020F0502020204030204" pitchFamily="34" charset="0"/>
                <a:cs typeface="Calibri" panose="020F0502020204030204" pitchFamily="34" charset="0"/>
                <a:sym typeface="Livvic"/>
              </a:rPr>
            </a:br>
            <a:r>
              <a:rPr lang="en-US" sz="3200" i="1" dirty="0">
                <a:solidFill>
                  <a:schemeClr val="lt1"/>
                </a:solidFill>
                <a:latin typeface="Calibri" panose="020F0502020204030204" pitchFamily="34" charset="0"/>
                <a:cs typeface="Calibri" panose="020F0502020204030204" pitchFamily="34" charset="0"/>
                <a:sym typeface="Livvic"/>
              </a:rPr>
              <a:t>Food Access through Data</a:t>
            </a:r>
            <a:endParaRPr sz="5400" i="1" dirty="0">
              <a:solidFill>
                <a:schemeClr val="lt1"/>
              </a:solidFill>
              <a:latin typeface="Calibri" panose="020F0502020204030204" pitchFamily="34" charset="0"/>
              <a:cs typeface="Calibri" panose="020F0502020204030204" pitchFamily="34" charset="0"/>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picture containing text, tableware, plate, dishware&#10;&#10;Description automatically generated">
            <a:extLst>
              <a:ext uri="{FF2B5EF4-FFF2-40B4-BE49-F238E27FC236}">
                <a16:creationId xmlns:a16="http://schemas.microsoft.com/office/drawing/2014/main" id="{1E6823C8-D8F1-CAFA-AD6D-98FEF7A02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36D4A855-C3BC-8676-BCA8-E8B73FEFF6CC}"/>
            </a:ext>
          </a:extLst>
        </p:cNvPr>
        <p:cNvGrpSpPr/>
        <p:nvPr/>
      </p:nvGrpSpPr>
      <p:grpSpPr>
        <a:xfrm>
          <a:off x="0" y="0"/>
          <a:ext cx="0" cy="0"/>
          <a:chOff x="0" y="0"/>
          <a:chExt cx="0" cy="0"/>
        </a:xfrm>
      </p:grpSpPr>
      <p:pic>
        <p:nvPicPr>
          <p:cNvPr id="3" name="Picture 2" descr="A picture containing text, tableware, plate, dishware&#10;&#10;Description automatically generated">
            <a:extLst>
              <a:ext uri="{FF2B5EF4-FFF2-40B4-BE49-F238E27FC236}">
                <a16:creationId xmlns:a16="http://schemas.microsoft.com/office/drawing/2014/main" id="{3C0C66B4-E119-1E39-675E-2475F6E02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15" name="Google Shape;169;p29">
            <a:extLst>
              <a:ext uri="{FF2B5EF4-FFF2-40B4-BE49-F238E27FC236}">
                <a16:creationId xmlns:a16="http://schemas.microsoft.com/office/drawing/2014/main" id="{54BB31AC-A28B-3A93-40CE-96CFAED15C2A}"/>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11" name="TextBox 10">
            <a:extLst>
              <a:ext uri="{FF2B5EF4-FFF2-40B4-BE49-F238E27FC236}">
                <a16:creationId xmlns:a16="http://schemas.microsoft.com/office/drawing/2014/main" id="{B77FE0C1-BE9A-71B9-0EC3-A8C40F638C3F}"/>
              </a:ext>
            </a:extLst>
          </p:cNvPr>
          <p:cNvSpPr txBox="1"/>
          <p:nvPr/>
        </p:nvSpPr>
        <p:spPr>
          <a:xfrm>
            <a:off x="5300384" y="4238574"/>
            <a:ext cx="5786718" cy="474232"/>
          </a:xfrm>
          <a:prstGeom prst="rect">
            <a:avLst/>
          </a:prstGeom>
          <a:noFill/>
        </p:spPr>
        <p:txBody>
          <a:bodyPr wrap="square" anchor="ctr">
            <a:spAutoFit/>
          </a:bodyPr>
          <a:lstStyle/>
          <a:p>
            <a:pPr>
              <a:lnSpc>
                <a:spcPts val="1350"/>
              </a:lnSpc>
            </a:pPr>
            <a:r>
              <a:rPr lang="en-US" sz="3200" b="1" dirty="0">
                <a:solidFill>
                  <a:schemeClr val="accent2"/>
                </a:solidFill>
                <a:effectLst/>
                <a:latin typeface="Calibri" panose="020F0502020204030204" pitchFamily="34" charset="0"/>
                <a:cs typeface="Calibri" panose="020F0502020204030204" pitchFamily="34" charset="0"/>
              </a:rPr>
              <a:t>San Bernardino</a:t>
            </a:r>
            <a:endParaRPr lang="en-US" sz="2000" b="0" dirty="0">
              <a:solidFill>
                <a:schemeClr val="accent2"/>
              </a:solidFill>
              <a:effectLst/>
              <a:latin typeface="Calibri" panose="020F0502020204030204" pitchFamily="34" charset="0"/>
              <a:cs typeface="Calibri" panose="020F0502020204030204" pitchFamily="34" charset="0"/>
            </a:endParaRPr>
          </a:p>
          <a:p>
            <a:pPr marL="285750" indent="-285750">
              <a:lnSpc>
                <a:spcPts val="1350"/>
              </a:lnSpc>
              <a:buFont typeface="Arial" panose="020B0604020202020204" pitchFamily="34" charset="0"/>
              <a:buChar char="•"/>
            </a:pPr>
            <a:endParaRPr lang="en-US" sz="2000" b="0" dirty="0">
              <a:solidFill>
                <a:schemeClr val="accent2"/>
              </a:solidFill>
              <a:effectLst/>
              <a:latin typeface="Calibri" panose="020F0502020204030204" pitchFamily="34" charset="0"/>
              <a:cs typeface="Calibri" panose="020F0502020204030204" pitchFamily="34" charset="0"/>
            </a:endParaRPr>
          </a:p>
        </p:txBody>
      </p:sp>
      <p:cxnSp>
        <p:nvCxnSpPr>
          <p:cNvPr id="16" name="Elbow Connector 15">
            <a:extLst>
              <a:ext uri="{FF2B5EF4-FFF2-40B4-BE49-F238E27FC236}">
                <a16:creationId xmlns:a16="http://schemas.microsoft.com/office/drawing/2014/main" id="{6B507187-E9D9-D1DA-A636-890C349EBFDF}"/>
              </a:ext>
            </a:extLst>
          </p:cNvPr>
          <p:cNvCxnSpPr>
            <a:cxnSpLocks/>
          </p:cNvCxnSpPr>
          <p:nvPr/>
        </p:nvCxnSpPr>
        <p:spPr>
          <a:xfrm rot="16200000" flipV="1">
            <a:off x="6413689" y="2675407"/>
            <a:ext cx="1856815" cy="1649502"/>
          </a:xfrm>
          <a:prstGeom prst="bentConnector3">
            <a:avLst>
              <a:gd name="adj1" fmla="val 100211"/>
            </a:avLst>
          </a:prstGeom>
          <a:ln w="76200">
            <a:solidFill>
              <a:srgbClr val="FF6347"/>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3912929-95F2-7527-9D2D-16BC5C2515B0}"/>
              </a:ext>
            </a:extLst>
          </p:cNvPr>
          <p:cNvSpPr/>
          <p:nvPr/>
        </p:nvSpPr>
        <p:spPr>
          <a:xfrm>
            <a:off x="8062887" y="4220644"/>
            <a:ext cx="207922" cy="207922"/>
          </a:xfrm>
          <a:prstGeom prst="ellipse">
            <a:avLst/>
          </a:prstGeom>
          <a:solidFill>
            <a:srgbClr val="FF6347"/>
          </a:solidFill>
          <a:ln>
            <a:solidFill>
              <a:srgbClr val="FF6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733CF09B-6205-A4B0-0623-2894CAA5E505}"/>
              </a:ext>
            </a:extLst>
          </p:cNvPr>
          <p:cNvSpPr/>
          <p:nvPr/>
        </p:nvSpPr>
        <p:spPr>
          <a:xfrm>
            <a:off x="3420025" y="-4897"/>
            <a:ext cx="5723974"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97746669-8DB6-495E-35F3-8A7789FBE224}"/>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8BCEF193-13D3-7BDB-6871-8B32BB80A4DB}"/>
                </a:ext>
              </a:extLst>
            </p:cNvPr>
            <p:cNvSpPr/>
            <p:nvPr/>
          </p:nvSpPr>
          <p:spPr>
            <a:xfrm>
              <a:off x="-26895"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C69DC028-52C6-60EA-2C72-15F7468F0F6B}"/>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6" name="Rectangle 5">
              <a:extLst>
                <a:ext uri="{FF2B5EF4-FFF2-40B4-BE49-F238E27FC236}">
                  <a16:creationId xmlns:a16="http://schemas.microsoft.com/office/drawing/2014/main" id="{21B74D08-A44A-38F5-F0C1-A70BD579EB96}"/>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9" name="Picture 8">
            <a:extLst>
              <a:ext uri="{FF2B5EF4-FFF2-40B4-BE49-F238E27FC236}">
                <a16:creationId xmlns:a16="http://schemas.microsoft.com/office/drawing/2014/main" id="{CA6E45A7-7AC7-3A5E-A8C3-7B1DD39BE21F}"/>
              </a:ext>
            </a:extLst>
          </p:cNvPr>
          <p:cNvPicPr>
            <a:picLocks noChangeAspect="1"/>
          </p:cNvPicPr>
          <p:nvPr/>
        </p:nvPicPr>
        <p:blipFill>
          <a:blip r:embed="rId4"/>
          <a:srcRect l="3503" t="6283" r="39229"/>
          <a:stretch/>
        </p:blipFill>
        <p:spPr>
          <a:xfrm>
            <a:off x="4768770" y="205047"/>
            <a:ext cx="4302228" cy="4562657"/>
          </a:xfrm>
          <a:prstGeom prst="rect">
            <a:avLst/>
          </a:prstGeom>
        </p:spPr>
      </p:pic>
      <p:sp>
        <p:nvSpPr>
          <p:cNvPr id="10" name="TextBox 9">
            <a:extLst>
              <a:ext uri="{FF2B5EF4-FFF2-40B4-BE49-F238E27FC236}">
                <a16:creationId xmlns:a16="http://schemas.microsoft.com/office/drawing/2014/main" id="{405B89F4-EBA3-0379-3CE0-C077B91A2731}"/>
              </a:ext>
            </a:extLst>
          </p:cNvPr>
          <p:cNvSpPr txBox="1"/>
          <p:nvPr/>
        </p:nvSpPr>
        <p:spPr>
          <a:xfrm>
            <a:off x="1474698" y="1663556"/>
            <a:ext cx="2684927" cy="1015663"/>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2,120,000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Low Food Access Individuals</a:t>
            </a:r>
          </a:p>
        </p:txBody>
      </p:sp>
      <p:pic>
        <p:nvPicPr>
          <p:cNvPr id="12" name="Picture 11">
            <a:extLst>
              <a:ext uri="{FF2B5EF4-FFF2-40B4-BE49-F238E27FC236}">
                <a16:creationId xmlns:a16="http://schemas.microsoft.com/office/drawing/2014/main" id="{8DF93474-F5AB-D0BB-226F-361741118DD6}"/>
              </a:ext>
            </a:extLst>
          </p:cNvPr>
          <p:cNvPicPr>
            <a:picLocks noChangeAspect="1"/>
          </p:cNvPicPr>
          <p:nvPr/>
        </p:nvPicPr>
        <p:blipFill>
          <a:blip r:embed="rId5"/>
          <a:stretch>
            <a:fillRect/>
          </a:stretch>
        </p:blipFill>
        <p:spPr>
          <a:xfrm>
            <a:off x="576976" y="1762852"/>
            <a:ext cx="817071" cy="817071"/>
          </a:xfrm>
          <a:prstGeom prst="rect">
            <a:avLst/>
          </a:prstGeom>
        </p:spPr>
      </p:pic>
      <p:sp>
        <p:nvSpPr>
          <p:cNvPr id="14" name="TextBox 13">
            <a:extLst>
              <a:ext uri="{FF2B5EF4-FFF2-40B4-BE49-F238E27FC236}">
                <a16:creationId xmlns:a16="http://schemas.microsoft.com/office/drawing/2014/main" id="{54AB7818-BDBC-BB88-CA37-85D3497C54A3}"/>
              </a:ext>
            </a:extLst>
          </p:cNvPr>
          <p:cNvSpPr txBox="1"/>
          <p:nvPr/>
        </p:nvSpPr>
        <p:spPr>
          <a:xfrm>
            <a:off x="2700128" y="3246890"/>
            <a:ext cx="2684927" cy="707886"/>
          </a:xfrm>
          <a:prstGeom prst="rect">
            <a:avLst/>
          </a:prstGeom>
          <a:noFill/>
        </p:spPr>
        <p:txBody>
          <a:bodyPr wrap="square" anchor="ctr">
            <a:spAutoFit/>
          </a:bodyPr>
          <a:lstStyle/>
          <a:p>
            <a:pPr marL="0" lvl="0" indent="0" rtl="0">
              <a:spcBef>
                <a:spcPts val="0"/>
              </a:spcBef>
              <a:buNone/>
            </a:pPr>
            <a:r>
              <a:rPr lang="en-US" sz="2000" b="1" i="0" dirty="0">
                <a:solidFill>
                  <a:schemeClr val="accent2"/>
                </a:solidFill>
                <a:effectLst/>
                <a:latin typeface="Calibri" panose="020F0502020204030204" pitchFamily="34" charset="0"/>
                <a:cs typeface="Calibri" panose="020F0502020204030204" pitchFamily="34" charset="0"/>
              </a:rPr>
              <a:t>40.20</a:t>
            </a:r>
            <a:r>
              <a:rPr lang="en-US" sz="2000" b="1" dirty="0">
                <a:solidFill>
                  <a:schemeClr val="accent2"/>
                </a:solidFill>
                <a:latin typeface="Calibri" panose="020F0502020204030204" pitchFamily="34" charset="0"/>
                <a:cs typeface="Calibri" panose="020F0502020204030204" pitchFamily="34" charset="0"/>
              </a:rPr>
              <a:t>% Out-Of-County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26" name="Rectangle 25">
            <a:extLst>
              <a:ext uri="{FF2B5EF4-FFF2-40B4-BE49-F238E27FC236}">
                <a16:creationId xmlns:a16="http://schemas.microsoft.com/office/drawing/2014/main" id="{0A023F05-9A54-E023-EE89-430A4938C146}"/>
              </a:ext>
            </a:extLst>
          </p:cNvPr>
          <p:cNvSpPr/>
          <p:nvPr/>
        </p:nvSpPr>
        <p:spPr>
          <a:xfrm rot="16200000">
            <a:off x="6546520" y="2524478"/>
            <a:ext cx="5143500"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857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43AD521A-4F2B-84EA-AC88-593FA1529FD7}"/>
            </a:ext>
          </a:extLst>
        </p:cNvPr>
        <p:cNvGrpSpPr/>
        <p:nvPr/>
      </p:nvGrpSpPr>
      <p:grpSpPr>
        <a:xfrm>
          <a:off x="0" y="0"/>
          <a:ext cx="0" cy="0"/>
          <a:chOff x="0" y="0"/>
          <a:chExt cx="0" cy="0"/>
        </a:xfrm>
      </p:grpSpPr>
      <p:pic>
        <p:nvPicPr>
          <p:cNvPr id="319" name="Picture 318" descr="A hand holding a lemon&#10;&#10;Description automatically generated">
            <a:extLst>
              <a:ext uri="{FF2B5EF4-FFF2-40B4-BE49-F238E27FC236}">
                <a16:creationId xmlns:a16="http://schemas.microsoft.com/office/drawing/2014/main" id="{F6C99A37-8C3C-8421-4732-ABFEBF3A852F}"/>
              </a:ext>
            </a:extLst>
          </p:cNvPr>
          <p:cNvPicPr>
            <a:picLocks noChangeAspect="1"/>
          </p:cNvPicPr>
          <p:nvPr/>
        </p:nvPicPr>
        <p:blipFill>
          <a:blip r:embed="rId3"/>
          <a:stretch>
            <a:fillRect/>
          </a:stretch>
        </p:blipFill>
        <p:spPr>
          <a:xfrm>
            <a:off x="738699" y="0"/>
            <a:ext cx="3429000" cy="5143500"/>
          </a:xfrm>
          <a:prstGeom prst="rect">
            <a:avLst/>
          </a:prstGeom>
        </p:spPr>
      </p:pic>
      <p:sp>
        <p:nvSpPr>
          <p:cNvPr id="12" name="Google Shape;128;p26">
            <a:extLst>
              <a:ext uri="{FF2B5EF4-FFF2-40B4-BE49-F238E27FC236}">
                <a16:creationId xmlns:a16="http://schemas.microsoft.com/office/drawing/2014/main" id="{D13BB3AF-0219-AEB6-5E0D-2CB58B4C9847}"/>
              </a:ext>
            </a:extLst>
          </p:cNvPr>
          <p:cNvSpPr/>
          <p:nvPr/>
        </p:nvSpPr>
        <p:spPr>
          <a:xfrm rot="5400000">
            <a:off x="5069442" y="520760"/>
            <a:ext cx="3375420" cy="4773697"/>
          </a:xfrm>
          <a:prstGeom prst="rect">
            <a:avLst/>
          </a:prstGeom>
          <a:solidFill>
            <a:schemeClr val="accent4">
              <a:lumMod val="20000"/>
              <a:lumOff val="8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6" name="Picture 5" descr="A picture containing text, tableware, plate, dishware&#10;&#10;Description automatically generated">
            <a:extLst>
              <a:ext uri="{FF2B5EF4-FFF2-40B4-BE49-F238E27FC236}">
                <a16:creationId xmlns:a16="http://schemas.microsoft.com/office/drawing/2014/main" id="{347C81C4-8DEB-641A-7333-839FDFDEB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grpSp>
        <p:nvGrpSpPr>
          <p:cNvPr id="2" name="Group 1">
            <a:extLst>
              <a:ext uri="{FF2B5EF4-FFF2-40B4-BE49-F238E27FC236}">
                <a16:creationId xmlns:a16="http://schemas.microsoft.com/office/drawing/2014/main" id="{8619FE52-C31C-227E-2112-03C01A36FFF7}"/>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7C7CE1C5-11AB-C67A-345A-E036BDB708D7}"/>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BD90836F-0B0F-054D-B61F-244D1C0AC8D8}"/>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7" name="Rectangle 6">
              <a:extLst>
                <a:ext uri="{FF2B5EF4-FFF2-40B4-BE49-F238E27FC236}">
                  <a16:creationId xmlns:a16="http://schemas.microsoft.com/office/drawing/2014/main" id="{C75B6103-351D-911C-7779-B1DE349644FE}"/>
                </a:ext>
              </a:extLst>
            </p:cNvPr>
            <p:cNvSpPr/>
            <p:nvPr/>
          </p:nvSpPr>
          <p:spPr>
            <a:xfrm>
              <a:off x="2761129"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59" name="Picture 58" descr="A picture containing text, tableware, plate, dishware&#10;&#10;Description automatically generated">
            <a:extLst>
              <a:ext uri="{FF2B5EF4-FFF2-40B4-BE49-F238E27FC236}">
                <a16:creationId xmlns:a16="http://schemas.microsoft.com/office/drawing/2014/main" id="{49C3D111-851A-F3E8-A683-ADB0806AC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3" name="Google Shape;169;p29">
            <a:extLst>
              <a:ext uri="{FF2B5EF4-FFF2-40B4-BE49-F238E27FC236}">
                <a16:creationId xmlns:a16="http://schemas.microsoft.com/office/drawing/2014/main" id="{56B9192F-3E93-0D3D-D170-59F0CC006390}"/>
              </a:ext>
            </a:extLst>
          </p:cNvPr>
          <p:cNvSpPr txBox="1">
            <a:spLocks/>
          </p:cNvSpPr>
          <p:nvPr/>
        </p:nvSpPr>
        <p:spPr>
          <a:xfrm>
            <a:off x="4243899"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2400" dirty="0">
                <a:solidFill>
                  <a:schemeClr val="accent2"/>
                </a:solidFill>
                <a:latin typeface="Calibri" panose="020F0502020204030204" pitchFamily="34" charset="0"/>
                <a:cs typeface="Calibri" panose="020F0502020204030204" pitchFamily="34" charset="0"/>
              </a:rPr>
              <a:t>Subgroup Population and Benefits</a:t>
            </a:r>
          </a:p>
        </p:txBody>
      </p:sp>
      <p:sp>
        <p:nvSpPr>
          <p:cNvPr id="13" name="Google Shape;169;p29">
            <a:extLst>
              <a:ext uri="{FF2B5EF4-FFF2-40B4-BE49-F238E27FC236}">
                <a16:creationId xmlns:a16="http://schemas.microsoft.com/office/drawing/2014/main" id="{29718F79-E82E-D3F7-4BF6-0D45D8694EAD}"/>
              </a:ext>
            </a:extLst>
          </p:cNvPr>
          <p:cNvSpPr txBox="1">
            <a:spLocks/>
          </p:cNvSpPr>
          <p:nvPr/>
        </p:nvSpPr>
        <p:spPr>
          <a:xfrm>
            <a:off x="7835225" y="1580365"/>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7200" dirty="0">
                <a:solidFill>
                  <a:schemeClr val="accent2"/>
                </a:solidFill>
                <a:latin typeface="Calibri" panose="020F0502020204030204" pitchFamily="34" charset="0"/>
                <a:cs typeface="Calibri" panose="020F0502020204030204" pitchFamily="34" charset="0"/>
              </a:rPr>
              <a:t>02</a:t>
            </a:r>
          </a:p>
        </p:txBody>
      </p:sp>
      <p:sp>
        <p:nvSpPr>
          <p:cNvPr id="320" name="Google Shape;128;p26">
            <a:extLst>
              <a:ext uri="{FF2B5EF4-FFF2-40B4-BE49-F238E27FC236}">
                <a16:creationId xmlns:a16="http://schemas.microsoft.com/office/drawing/2014/main" id="{FD315D42-E965-3C46-A140-4609ADF33211}"/>
              </a:ext>
            </a:extLst>
          </p:cNvPr>
          <p:cNvSpPr/>
          <p:nvPr/>
        </p:nvSpPr>
        <p:spPr>
          <a:xfrm rot="5400000">
            <a:off x="-1401391" y="2621287"/>
            <a:ext cx="3375420" cy="572643"/>
          </a:xfrm>
          <a:prstGeom prst="rect">
            <a:avLst/>
          </a:prstGeom>
          <a:solidFill>
            <a:schemeClr val="accent4">
              <a:lumMod val="20000"/>
              <a:lumOff val="8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58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6F4B7625-2E60-54F5-78D0-011AF4068850}"/>
            </a:ext>
          </a:extLst>
        </p:cNvPr>
        <p:cNvGrpSpPr/>
        <p:nvPr/>
      </p:nvGrpSpPr>
      <p:grpSpPr>
        <a:xfrm>
          <a:off x="0" y="0"/>
          <a:ext cx="0" cy="0"/>
          <a:chOff x="0" y="0"/>
          <a:chExt cx="0" cy="0"/>
        </a:xfrm>
      </p:grpSpPr>
      <p:pic>
        <p:nvPicPr>
          <p:cNvPr id="6" name="Picture 5" descr="A picture containing text, tableware, plate, dishware&#10;&#10;Description automatically generated">
            <a:extLst>
              <a:ext uri="{FF2B5EF4-FFF2-40B4-BE49-F238E27FC236}">
                <a16:creationId xmlns:a16="http://schemas.microsoft.com/office/drawing/2014/main" id="{73C66466-CA09-F15B-EF82-A20C5FB82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grpSp>
        <p:nvGrpSpPr>
          <p:cNvPr id="2" name="Group 1">
            <a:extLst>
              <a:ext uri="{FF2B5EF4-FFF2-40B4-BE49-F238E27FC236}">
                <a16:creationId xmlns:a16="http://schemas.microsoft.com/office/drawing/2014/main" id="{317CB765-0476-AED6-EF57-78F2FE6F8DBF}"/>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84BEAF61-103D-833E-9145-E89B9A5E13A3}"/>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3C251D06-03DC-9368-9D4B-5C594C26780C}"/>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7" name="Rectangle 6">
              <a:extLst>
                <a:ext uri="{FF2B5EF4-FFF2-40B4-BE49-F238E27FC236}">
                  <a16:creationId xmlns:a16="http://schemas.microsoft.com/office/drawing/2014/main" id="{05420950-776A-FD8E-F574-AC1573F42766}"/>
                </a:ext>
              </a:extLst>
            </p:cNvPr>
            <p:cNvSpPr/>
            <p:nvPr/>
          </p:nvSpPr>
          <p:spPr>
            <a:xfrm>
              <a:off x="2761129"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59" name="Picture 58" descr="A picture containing text, tableware, plate, dishware&#10;&#10;Description automatically generated">
            <a:extLst>
              <a:ext uri="{FF2B5EF4-FFF2-40B4-BE49-F238E27FC236}">
                <a16:creationId xmlns:a16="http://schemas.microsoft.com/office/drawing/2014/main" id="{73391994-EE7C-BB77-3B2A-265849D48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3" name="Google Shape;169;p29">
            <a:extLst>
              <a:ext uri="{FF2B5EF4-FFF2-40B4-BE49-F238E27FC236}">
                <a16:creationId xmlns:a16="http://schemas.microsoft.com/office/drawing/2014/main" id="{E39296F8-38C3-5031-C7D5-E71C1B37EFC1}"/>
              </a:ext>
            </a:extLst>
          </p:cNvPr>
          <p:cNvSpPr txBox="1">
            <a:spLocks/>
          </p:cNvSpPr>
          <p:nvPr/>
        </p:nvSpPr>
        <p:spPr>
          <a:xfrm>
            <a:off x="4243899"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2400" dirty="0">
                <a:solidFill>
                  <a:schemeClr val="accent2"/>
                </a:solidFill>
                <a:latin typeface="Calibri" panose="020F0502020204030204" pitchFamily="34" charset="0"/>
                <a:cs typeface="Calibri" panose="020F0502020204030204" pitchFamily="34" charset="0"/>
              </a:rPr>
              <a:t>Subgroup Population and Benefits</a:t>
            </a:r>
          </a:p>
        </p:txBody>
      </p:sp>
      <p:sp>
        <p:nvSpPr>
          <p:cNvPr id="9" name="Google Shape;258;p38">
            <a:extLst>
              <a:ext uri="{FF2B5EF4-FFF2-40B4-BE49-F238E27FC236}">
                <a16:creationId xmlns:a16="http://schemas.microsoft.com/office/drawing/2014/main" id="{FDF18934-36A9-FEBC-8D69-67FC87567759}"/>
              </a:ext>
            </a:extLst>
          </p:cNvPr>
          <p:cNvSpPr txBox="1">
            <a:spLocks noGrp="1"/>
          </p:cNvSpPr>
          <p:nvPr>
            <p:ph type="subTitle" idx="1"/>
          </p:nvPr>
        </p:nvSpPr>
        <p:spPr>
          <a:xfrm>
            <a:off x="852042" y="2450904"/>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chemeClr val="accent2"/>
                </a:solidFill>
                <a:effectLst/>
                <a:latin typeface="Calibri" panose="020F0502020204030204" pitchFamily="34" charset="0"/>
                <a:cs typeface="Calibri" panose="020F0502020204030204" pitchFamily="34" charset="0"/>
              </a:rPr>
              <a:t>548,999</a:t>
            </a:r>
            <a:endParaRPr sz="1600" dirty="0">
              <a:solidFill>
                <a:schemeClr val="accent2"/>
              </a:solidFill>
              <a:latin typeface="Calibri" panose="020F0502020204030204" pitchFamily="34" charset="0"/>
              <a:cs typeface="Calibri" panose="020F0502020204030204" pitchFamily="34" charset="0"/>
            </a:endParaRPr>
          </a:p>
        </p:txBody>
      </p:sp>
      <p:sp>
        <p:nvSpPr>
          <p:cNvPr id="10" name="Google Shape;259;p38">
            <a:extLst>
              <a:ext uri="{FF2B5EF4-FFF2-40B4-BE49-F238E27FC236}">
                <a16:creationId xmlns:a16="http://schemas.microsoft.com/office/drawing/2014/main" id="{3BF720CA-C321-83EB-8408-0CC0BF2DF972}"/>
              </a:ext>
            </a:extLst>
          </p:cNvPr>
          <p:cNvSpPr txBox="1">
            <a:spLocks/>
          </p:cNvSpPr>
          <p:nvPr/>
        </p:nvSpPr>
        <p:spPr>
          <a:xfrm>
            <a:off x="2876840" y="2468918"/>
            <a:ext cx="19614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0" i="0" dirty="0">
                <a:solidFill>
                  <a:schemeClr val="accent2"/>
                </a:solidFill>
                <a:effectLst/>
                <a:latin typeface="Calibri" panose="020F0502020204030204" pitchFamily="34" charset="0"/>
                <a:cs typeface="Calibri" panose="020F0502020204030204" pitchFamily="34" charset="0"/>
              </a:rPr>
              <a:t>301,997</a:t>
            </a:r>
            <a:endParaRPr lang="en-US" sz="1600" dirty="0">
              <a:solidFill>
                <a:schemeClr val="accent2"/>
              </a:solidFill>
              <a:latin typeface="Calibri" panose="020F0502020204030204" pitchFamily="34" charset="0"/>
              <a:cs typeface="Calibri" panose="020F0502020204030204" pitchFamily="34" charset="0"/>
            </a:endParaRPr>
          </a:p>
        </p:txBody>
      </p:sp>
      <p:sp>
        <p:nvSpPr>
          <p:cNvPr id="11" name="Google Shape;260;p38">
            <a:extLst>
              <a:ext uri="{FF2B5EF4-FFF2-40B4-BE49-F238E27FC236}">
                <a16:creationId xmlns:a16="http://schemas.microsoft.com/office/drawing/2014/main" id="{9D6FF07A-7105-98EC-DD02-79556C6F256A}"/>
              </a:ext>
            </a:extLst>
          </p:cNvPr>
          <p:cNvSpPr txBox="1">
            <a:spLocks/>
          </p:cNvSpPr>
          <p:nvPr/>
        </p:nvSpPr>
        <p:spPr>
          <a:xfrm>
            <a:off x="5223275" y="2450488"/>
            <a:ext cx="16482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0" i="0" dirty="0">
                <a:solidFill>
                  <a:schemeClr val="accent2"/>
                </a:solidFill>
                <a:effectLst/>
                <a:latin typeface="Calibri" panose="020F0502020204030204" pitchFamily="34" charset="0"/>
                <a:cs typeface="Calibri" panose="020F0502020204030204" pitchFamily="34" charset="0"/>
              </a:rPr>
              <a:t>281,785</a:t>
            </a:r>
            <a:endParaRPr lang="en-US" sz="1600" dirty="0">
              <a:solidFill>
                <a:schemeClr val="accent2"/>
              </a:solidFill>
              <a:latin typeface="Calibri" panose="020F0502020204030204" pitchFamily="34" charset="0"/>
              <a:cs typeface="Calibri" panose="020F0502020204030204" pitchFamily="34" charset="0"/>
            </a:endParaRPr>
          </a:p>
        </p:txBody>
      </p:sp>
      <p:sp>
        <p:nvSpPr>
          <p:cNvPr id="14" name="Google Shape;261;p38">
            <a:extLst>
              <a:ext uri="{FF2B5EF4-FFF2-40B4-BE49-F238E27FC236}">
                <a16:creationId xmlns:a16="http://schemas.microsoft.com/office/drawing/2014/main" id="{D16E1723-76A4-1311-A87A-D607E97C090F}"/>
              </a:ext>
            </a:extLst>
          </p:cNvPr>
          <p:cNvSpPr txBox="1">
            <a:spLocks/>
          </p:cNvSpPr>
          <p:nvPr/>
        </p:nvSpPr>
        <p:spPr>
          <a:xfrm>
            <a:off x="2937619" y="1685377"/>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latin typeface="Calibri" panose="020F0502020204030204" pitchFamily="34" charset="0"/>
                <a:cs typeface="Calibri" panose="020F0502020204030204" pitchFamily="34" charset="0"/>
              </a:rPr>
              <a:t>Hispanics</a:t>
            </a:r>
          </a:p>
        </p:txBody>
      </p:sp>
      <p:sp>
        <p:nvSpPr>
          <p:cNvPr id="15" name="Google Shape;262;p38">
            <a:extLst>
              <a:ext uri="{FF2B5EF4-FFF2-40B4-BE49-F238E27FC236}">
                <a16:creationId xmlns:a16="http://schemas.microsoft.com/office/drawing/2014/main" id="{E028A8AD-E06E-8E60-4285-EECA7A83BE95}"/>
              </a:ext>
            </a:extLst>
          </p:cNvPr>
          <p:cNvSpPr txBox="1">
            <a:spLocks/>
          </p:cNvSpPr>
          <p:nvPr/>
        </p:nvSpPr>
        <p:spPr>
          <a:xfrm>
            <a:off x="5232218" y="1716849"/>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b="1" dirty="0">
                <a:latin typeface="Calibri" panose="020F0502020204030204" pitchFamily="34" charset="0"/>
                <a:cs typeface="Calibri" panose="020F0502020204030204" pitchFamily="34" charset="0"/>
              </a:rPr>
              <a:t>Low Income</a:t>
            </a:r>
          </a:p>
        </p:txBody>
      </p:sp>
      <p:sp>
        <p:nvSpPr>
          <p:cNvPr id="18" name="Google Shape;265;p38">
            <a:extLst>
              <a:ext uri="{FF2B5EF4-FFF2-40B4-BE49-F238E27FC236}">
                <a16:creationId xmlns:a16="http://schemas.microsoft.com/office/drawing/2014/main" id="{6C0FB4E6-70AC-F5E8-3450-E19E623303B4}"/>
              </a:ext>
            </a:extLst>
          </p:cNvPr>
          <p:cNvSpPr/>
          <p:nvPr/>
        </p:nvSpPr>
        <p:spPr>
          <a:xfrm>
            <a:off x="3544425" y="1566459"/>
            <a:ext cx="459000" cy="4590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 name="Google Shape;271;p38">
            <a:extLst>
              <a:ext uri="{FF2B5EF4-FFF2-40B4-BE49-F238E27FC236}">
                <a16:creationId xmlns:a16="http://schemas.microsoft.com/office/drawing/2014/main" id="{8F5505DB-461B-450E-18F4-510D16C1D77A}"/>
              </a:ext>
            </a:extLst>
          </p:cNvPr>
          <p:cNvSpPr/>
          <p:nvPr/>
        </p:nvSpPr>
        <p:spPr>
          <a:xfrm>
            <a:off x="1048751" y="1662154"/>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272;p38">
            <a:extLst>
              <a:ext uri="{FF2B5EF4-FFF2-40B4-BE49-F238E27FC236}">
                <a16:creationId xmlns:a16="http://schemas.microsoft.com/office/drawing/2014/main" id="{34726F99-7E0A-B489-58F7-61F8C5809872}"/>
              </a:ext>
            </a:extLst>
          </p:cNvPr>
          <p:cNvSpPr/>
          <p:nvPr/>
        </p:nvSpPr>
        <p:spPr>
          <a:xfrm>
            <a:off x="985109" y="1620616"/>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6" name="Google Shape;273;p38">
            <a:extLst>
              <a:ext uri="{FF2B5EF4-FFF2-40B4-BE49-F238E27FC236}">
                <a16:creationId xmlns:a16="http://schemas.microsoft.com/office/drawing/2014/main" id="{00A9FCE3-8013-360D-5085-6C29A773A23F}"/>
              </a:ext>
            </a:extLst>
          </p:cNvPr>
          <p:cNvSpPr/>
          <p:nvPr/>
        </p:nvSpPr>
        <p:spPr>
          <a:xfrm>
            <a:off x="1019586" y="1641799"/>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274;p38">
            <a:extLst>
              <a:ext uri="{FF2B5EF4-FFF2-40B4-BE49-F238E27FC236}">
                <a16:creationId xmlns:a16="http://schemas.microsoft.com/office/drawing/2014/main" id="{62CFB504-B868-3287-FED5-5BF017D72EAD}"/>
              </a:ext>
            </a:extLst>
          </p:cNvPr>
          <p:cNvSpPr/>
          <p:nvPr/>
        </p:nvSpPr>
        <p:spPr>
          <a:xfrm>
            <a:off x="1034344" y="1641799"/>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 name="Google Shape;275;p38">
            <a:extLst>
              <a:ext uri="{FF2B5EF4-FFF2-40B4-BE49-F238E27FC236}">
                <a16:creationId xmlns:a16="http://schemas.microsoft.com/office/drawing/2014/main" id="{C524ED2D-8DFF-6C35-B69D-B8E799828678}"/>
              </a:ext>
            </a:extLst>
          </p:cNvPr>
          <p:cNvSpPr/>
          <p:nvPr/>
        </p:nvSpPr>
        <p:spPr>
          <a:xfrm>
            <a:off x="1049133" y="1641799"/>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276;p38">
            <a:extLst>
              <a:ext uri="{FF2B5EF4-FFF2-40B4-BE49-F238E27FC236}">
                <a16:creationId xmlns:a16="http://schemas.microsoft.com/office/drawing/2014/main" id="{9E6C0B97-31BD-C103-7DA1-168860F5C83E}"/>
              </a:ext>
            </a:extLst>
          </p:cNvPr>
          <p:cNvSpPr/>
          <p:nvPr/>
        </p:nvSpPr>
        <p:spPr>
          <a:xfrm>
            <a:off x="1098335" y="1765647"/>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277;p38">
            <a:extLst>
              <a:ext uri="{FF2B5EF4-FFF2-40B4-BE49-F238E27FC236}">
                <a16:creationId xmlns:a16="http://schemas.microsoft.com/office/drawing/2014/main" id="{740EE5E6-AF37-2B76-9662-9799A3DEF6BE}"/>
              </a:ext>
            </a:extLst>
          </p:cNvPr>
          <p:cNvSpPr/>
          <p:nvPr/>
        </p:nvSpPr>
        <p:spPr>
          <a:xfrm>
            <a:off x="1098335" y="1784190"/>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278;p38">
            <a:extLst>
              <a:ext uri="{FF2B5EF4-FFF2-40B4-BE49-F238E27FC236}">
                <a16:creationId xmlns:a16="http://schemas.microsoft.com/office/drawing/2014/main" id="{23446A03-34F3-E4C9-714C-F18E79098F0E}"/>
              </a:ext>
            </a:extLst>
          </p:cNvPr>
          <p:cNvSpPr/>
          <p:nvPr/>
        </p:nvSpPr>
        <p:spPr>
          <a:xfrm>
            <a:off x="1114270" y="1765647"/>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279;p38">
            <a:extLst>
              <a:ext uri="{FF2B5EF4-FFF2-40B4-BE49-F238E27FC236}">
                <a16:creationId xmlns:a16="http://schemas.microsoft.com/office/drawing/2014/main" id="{A108CB00-0F2C-4E8F-97CD-58D41ED4976E}"/>
              </a:ext>
            </a:extLst>
          </p:cNvPr>
          <p:cNvSpPr/>
          <p:nvPr/>
        </p:nvSpPr>
        <p:spPr>
          <a:xfrm>
            <a:off x="1114270" y="1784190"/>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 name="Google Shape;281;p38">
            <a:extLst>
              <a:ext uri="{FF2B5EF4-FFF2-40B4-BE49-F238E27FC236}">
                <a16:creationId xmlns:a16="http://schemas.microsoft.com/office/drawing/2014/main" id="{500FE030-713E-10B4-6919-04E8838FBEE3}"/>
              </a:ext>
            </a:extLst>
          </p:cNvPr>
          <p:cNvSpPr/>
          <p:nvPr/>
        </p:nvSpPr>
        <p:spPr>
          <a:xfrm>
            <a:off x="1018823" y="1841375"/>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282;p38">
            <a:extLst>
              <a:ext uri="{FF2B5EF4-FFF2-40B4-BE49-F238E27FC236}">
                <a16:creationId xmlns:a16="http://schemas.microsoft.com/office/drawing/2014/main" id="{F2776FE5-5124-8B24-AD9F-98F83948828B}"/>
              </a:ext>
            </a:extLst>
          </p:cNvPr>
          <p:cNvSpPr/>
          <p:nvPr/>
        </p:nvSpPr>
        <p:spPr>
          <a:xfrm>
            <a:off x="1035489" y="1841375"/>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 name="Google Shape;283;p38">
            <a:extLst>
              <a:ext uri="{FF2B5EF4-FFF2-40B4-BE49-F238E27FC236}">
                <a16:creationId xmlns:a16="http://schemas.microsoft.com/office/drawing/2014/main" id="{5C6661FF-FC7D-6DBC-F2C6-601ACEB7A100}"/>
              </a:ext>
            </a:extLst>
          </p:cNvPr>
          <p:cNvSpPr/>
          <p:nvPr/>
        </p:nvSpPr>
        <p:spPr>
          <a:xfrm>
            <a:off x="1018823" y="1856514"/>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 name="Google Shape;284;p38">
            <a:extLst>
              <a:ext uri="{FF2B5EF4-FFF2-40B4-BE49-F238E27FC236}">
                <a16:creationId xmlns:a16="http://schemas.microsoft.com/office/drawing/2014/main" id="{42E11772-7EBC-E567-0FDE-18BC1A527527}"/>
              </a:ext>
            </a:extLst>
          </p:cNvPr>
          <p:cNvSpPr/>
          <p:nvPr/>
        </p:nvSpPr>
        <p:spPr>
          <a:xfrm>
            <a:off x="1018823" y="1871303"/>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 name="Google Shape;285;p38">
            <a:extLst>
              <a:ext uri="{FF2B5EF4-FFF2-40B4-BE49-F238E27FC236}">
                <a16:creationId xmlns:a16="http://schemas.microsoft.com/office/drawing/2014/main" id="{2B065E80-77E5-4237-3BF0-55F958B9AAB9}"/>
              </a:ext>
            </a:extLst>
          </p:cNvPr>
          <p:cNvSpPr/>
          <p:nvPr/>
        </p:nvSpPr>
        <p:spPr>
          <a:xfrm>
            <a:off x="1295653" y="1685371"/>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2" name="Google Shape;289;p38">
            <a:extLst>
              <a:ext uri="{FF2B5EF4-FFF2-40B4-BE49-F238E27FC236}">
                <a16:creationId xmlns:a16="http://schemas.microsoft.com/office/drawing/2014/main" id="{03253C95-DBF4-A794-A280-BABB2426FAA8}"/>
              </a:ext>
            </a:extLst>
          </p:cNvPr>
          <p:cNvSpPr/>
          <p:nvPr/>
        </p:nvSpPr>
        <p:spPr>
          <a:xfrm>
            <a:off x="6300448" y="1751996"/>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3" name="Google Shape;290;p38">
            <a:extLst>
              <a:ext uri="{FF2B5EF4-FFF2-40B4-BE49-F238E27FC236}">
                <a16:creationId xmlns:a16="http://schemas.microsoft.com/office/drawing/2014/main" id="{5B693DFF-6E81-7183-6C65-40C53D8FF1E3}"/>
              </a:ext>
            </a:extLst>
          </p:cNvPr>
          <p:cNvSpPr/>
          <p:nvPr/>
        </p:nvSpPr>
        <p:spPr>
          <a:xfrm>
            <a:off x="6486380" y="1732786"/>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 name="Google Shape;293;p38">
            <a:extLst>
              <a:ext uri="{FF2B5EF4-FFF2-40B4-BE49-F238E27FC236}">
                <a16:creationId xmlns:a16="http://schemas.microsoft.com/office/drawing/2014/main" id="{77773674-1CA7-A933-3C48-14F19BB95EF2}"/>
              </a:ext>
            </a:extLst>
          </p:cNvPr>
          <p:cNvSpPr/>
          <p:nvPr/>
        </p:nvSpPr>
        <p:spPr>
          <a:xfrm>
            <a:off x="6396626" y="1791466"/>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7" name="Google Shape;294;p38">
            <a:extLst>
              <a:ext uri="{FF2B5EF4-FFF2-40B4-BE49-F238E27FC236}">
                <a16:creationId xmlns:a16="http://schemas.microsoft.com/office/drawing/2014/main" id="{99B17370-0D2E-1F66-E89F-1AEFEE80CCA9}"/>
              </a:ext>
            </a:extLst>
          </p:cNvPr>
          <p:cNvGrpSpPr/>
          <p:nvPr/>
        </p:nvGrpSpPr>
        <p:grpSpPr>
          <a:xfrm>
            <a:off x="1007824" y="3508096"/>
            <a:ext cx="337069" cy="302593"/>
            <a:chOff x="3441065" y="4302505"/>
            <a:chExt cx="337069" cy="302593"/>
          </a:xfrm>
        </p:grpSpPr>
        <p:sp>
          <p:nvSpPr>
            <p:cNvPr id="48" name="Google Shape;295;p38">
              <a:extLst>
                <a:ext uri="{FF2B5EF4-FFF2-40B4-BE49-F238E27FC236}">
                  <a16:creationId xmlns:a16="http://schemas.microsoft.com/office/drawing/2014/main" id="{A17E0C6C-5779-EDFD-FF15-A0134784B5A3}"/>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 name="Google Shape;296;p38">
              <a:extLst>
                <a:ext uri="{FF2B5EF4-FFF2-40B4-BE49-F238E27FC236}">
                  <a16:creationId xmlns:a16="http://schemas.microsoft.com/office/drawing/2014/main" id="{D33F3EA8-DE29-ED2E-E345-C2251A0F8115}"/>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 name="Google Shape;297;p38">
              <a:extLst>
                <a:ext uri="{FF2B5EF4-FFF2-40B4-BE49-F238E27FC236}">
                  <a16:creationId xmlns:a16="http://schemas.microsoft.com/office/drawing/2014/main" id="{93035F07-C59F-84BB-ECDA-B54913CE48A8}"/>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298;p38">
              <a:extLst>
                <a:ext uri="{FF2B5EF4-FFF2-40B4-BE49-F238E27FC236}">
                  <a16:creationId xmlns:a16="http://schemas.microsoft.com/office/drawing/2014/main" id="{461F6B6F-BE7C-09AE-5395-9B906E2702F9}"/>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 name="Google Shape;299;p38">
              <a:extLst>
                <a:ext uri="{FF2B5EF4-FFF2-40B4-BE49-F238E27FC236}">
                  <a16:creationId xmlns:a16="http://schemas.microsoft.com/office/drawing/2014/main" id="{0E546FDC-84F3-2E9F-0D11-E0BE0ADFF140}"/>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 name="Google Shape;300;p38">
              <a:extLst>
                <a:ext uri="{FF2B5EF4-FFF2-40B4-BE49-F238E27FC236}">
                  <a16:creationId xmlns:a16="http://schemas.microsoft.com/office/drawing/2014/main" id="{5C1EFF33-6938-1298-B9E4-52118F233E96}"/>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 name="Google Shape;301;p38">
              <a:extLst>
                <a:ext uri="{FF2B5EF4-FFF2-40B4-BE49-F238E27FC236}">
                  <a16:creationId xmlns:a16="http://schemas.microsoft.com/office/drawing/2014/main" id="{558948B4-1B3B-277D-60B2-6F0BB3618EEE}"/>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302;p38">
              <a:extLst>
                <a:ext uri="{FF2B5EF4-FFF2-40B4-BE49-F238E27FC236}">
                  <a16:creationId xmlns:a16="http://schemas.microsoft.com/office/drawing/2014/main" id="{A8B322E1-BD66-DFF8-5B32-E2EBDBCD0420}"/>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303;p38">
              <a:extLst>
                <a:ext uri="{FF2B5EF4-FFF2-40B4-BE49-F238E27FC236}">
                  <a16:creationId xmlns:a16="http://schemas.microsoft.com/office/drawing/2014/main" id="{8ABCF999-CCE1-99DD-0974-EAB5E4C9C95B}"/>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 name="Google Shape;304;p38">
              <a:extLst>
                <a:ext uri="{FF2B5EF4-FFF2-40B4-BE49-F238E27FC236}">
                  <a16:creationId xmlns:a16="http://schemas.microsoft.com/office/drawing/2014/main" id="{8DDBF0C6-64CA-6296-67F3-7DD3F5EA9774}"/>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 name="Google Shape;305;p38">
              <a:extLst>
                <a:ext uri="{FF2B5EF4-FFF2-40B4-BE49-F238E27FC236}">
                  <a16:creationId xmlns:a16="http://schemas.microsoft.com/office/drawing/2014/main" id="{769E1BCB-B1F5-F9BE-140A-61D0BBEF5767}"/>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306;p38">
              <a:extLst>
                <a:ext uri="{FF2B5EF4-FFF2-40B4-BE49-F238E27FC236}">
                  <a16:creationId xmlns:a16="http://schemas.microsoft.com/office/drawing/2014/main" id="{03D22AE5-794B-4516-3AD5-4B991962DC3C}"/>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 name="Google Shape;307;p38">
              <a:extLst>
                <a:ext uri="{FF2B5EF4-FFF2-40B4-BE49-F238E27FC236}">
                  <a16:creationId xmlns:a16="http://schemas.microsoft.com/office/drawing/2014/main" id="{CFB22911-970E-B417-E5D4-AC8884132FA8}"/>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2" name="Google Shape;308;p38">
            <a:extLst>
              <a:ext uri="{FF2B5EF4-FFF2-40B4-BE49-F238E27FC236}">
                <a16:creationId xmlns:a16="http://schemas.microsoft.com/office/drawing/2014/main" id="{0DD0E62B-EA52-5C03-BC64-B4EFA067E3C3}"/>
              </a:ext>
            </a:extLst>
          </p:cNvPr>
          <p:cNvSpPr/>
          <p:nvPr/>
        </p:nvSpPr>
        <p:spPr>
          <a:xfrm>
            <a:off x="3592144" y="3503563"/>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63" name="Google Shape;309;p38">
            <a:extLst>
              <a:ext uri="{FF2B5EF4-FFF2-40B4-BE49-F238E27FC236}">
                <a16:creationId xmlns:a16="http://schemas.microsoft.com/office/drawing/2014/main" id="{670957AC-35FB-080D-028E-DB41737DDABB}"/>
              </a:ext>
            </a:extLst>
          </p:cNvPr>
          <p:cNvGrpSpPr/>
          <p:nvPr/>
        </p:nvGrpSpPr>
        <p:grpSpPr>
          <a:xfrm>
            <a:off x="6246136" y="3490877"/>
            <a:ext cx="337070" cy="337040"/>
            <a:chOff x="1305327" y="2894211"/>
            <a:chExt cx="357520" cy="357488"/>
          </a:xfrm>
        </p:grpSpPr>
        <p:sp>
          <p:nvSpPr>
            <p:cNvPr id="64" name="Google Shape;310;p38">
              <a:extLst>
                <a:ext uri="{FF2B5EF4-FFF2-40B4-BE49-F238E27FC236}">
                  <a16:creationId xmlns:a16="http://schemas.microsoft.com/office/drawing/2014/main" id="{57F0D9A2-BEF5-661F-0E21-F0CBE91DA559}"/>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 name="Google Shape;311;p38">
              <a:extLst>
                <a:ext uri="{FF2B5EF4-FFF2-40B4-BE49-F238E27FC236}">
                  <a16:creationId xmlns:a16="http://schemas.microsoft.com/office/drawing/2014/main" id="{3DD7034F-EE54-BC74-47EB-3F7F82F1FF2E}"/>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 name="Google Shape;312;p38">
              <a:extLst>
                <a:ext uri="{FF2B5EF4-FFF2-40B4-BE49-F238E27FC236}">
                  <a16:creationId xmlns:a16="http://schemas.microsoft.com/office/drawing/2014/main" id="{9AEB48E7-1E6E-68E3-86D0-03E2E0D144F4}"/>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 name="Google Shape;313;p38">
              <a:extLst>
                <a:ext uri="{FF2B5EF4-FFF2-40B4-BE49-F238E27FC236}">
                  <a16:creationId xmlns:a16="http://schemas.microsoft.com/office/drawing/2014/main" id="{B8CEC7D2-F41B-B909-57AD-6C65124C1B8F}"/>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 name="Google Shape;314;p38">
              <a:extLst>
                <a:ext uri="{FF2B5EF4-FFF2-40B4-BE49-F238E27FC236}">
                  <a16:creationId xmlns:a16="http://schemas.microsoft.com/office/drawing/2014/main" id="{B0EF723F-BAC0-40DA-B01D-935616863A5F}"/>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9" name="Google Shape;315;p38">
            <a:extLst>
              <a:ext uri="{FF2B5EF4-FFF2-40B4-BE49-F238E27FC236}">
                <a16:creationId xmlns:a16="http://schemas.microsoft.com/office/drawing/2014/main" id="{ED81A56E-701F-E773-05D8-985C3B0EB2EB}"/>
              </a:ext>
            </a:extLst>
          </p:cNvPr>
          <p:cNvSpPr txBox="1">
            <a:spLocks/>
          </p:cNvSpPr>
          <p:nvPr/>
        </p:nvSpPr>
        <p:spPr>
          <a:xfrm>
            <a:off x="852042" y="3862746"/>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Calibri" panose="020F0502020204030204" pitchFamily="34" charset="0"/>
                <a:cs typeface="Calibri" panose="020F0502020204030204" pitchFamily="34" charset="0"/>
              </a:rPr>
              <a:t>Children</a:t>
            </a:r>
          </a:p>
          <a:p>
            <a:endParaRPr lang="en-US" b="1" dirty="0">
              <a:latin typeface="Calibri" panose="020F0502020204030204" pitchFamily="34" charset="0"/>
              <a:cs typeface="Calibri" panose="020F0502020204030204" pitchFamily="34" charset="0"/>
            </a:endParaRPr>
          </a:p>
        </p:txBody>
      </p:sp>
      <p:sp>
        <p:nvSpPr>
          <p:cNvPr id="70" name="Google Shape;317;p38">
            <a:extLst>
              <a:ext uri="{FF2B5EF4-FFF2-40B4-BE49-F238E27FC236}">
                <a16:creationId xmlns:a16="http://schemas.microsoft.com/office/drawing/2014/main" id="{3FB93297-B8FE-FD7A-385F-530864440E38}"/>
              </a:ext>
            </a:extLst>
          </p:cNvPr>
          <p:cNvSpPr txBox="1">
            <a:spLocks/>
          </p:cNvSpPr>
          <p:nvPr/>
        </p:nvSpPr>
        <p:spPr>
          <a:xfrm>
            <a:off x="2988180" y="3598261"/>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latin typeface="Calibri" panose="020F0502020204030204" pitchFamily="34" charset="0"/>
                <a:cs typeface="Calibri" panose="020F0502020204030204" pitchFamily="34" charset="0"/>
              </a:rPr>
              <a:t>Multiracial</a:t>
            </a:r>
          </a:p>
        </p:txBody>
      </p:sp>
      <p:sp>
        <p:nvSpPr>
          <p:cNvPr id="71" name="Google Shape;319;p38">
            <a:extLst>
              <a:ext uri="{FF2B5EF4-FFF2-40B4-BE49-F238E27FC236}">
                <a16:creationId xmlns:a16="http://schemas.microsoft.com/office/drawing/2014/main" id="{FF97E61E-9E31-8D9B-724F-EF12C0EEBE4A}"/>
              </a:ext>
            </a:extLst>
          </p:cNvPr>
          <p:cNvSpPr txBox="1">
            <a:spLocks/>
          </p:cNvSpPr>
          <p:nvPr/>
        </p:nvSpPr>
        <p:spPr>
          <a:xfrm>
            <a:off x="4882243" y="3557312"/>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b="1" dirty="0">
                <a:latin typeface="Calibri" panose="020F0502020204030204" pitchFamily="34" charset="0"/>
                <a:cs typeface="Calibri" panose="020F0502020204030204" pitchFamily="34" charset="0"/>
              </a:rPr>
              <a:t>Seniors</a:t>
            </a:r>
          </a:p>
        </p:txBody>
      </p:sp>
      <p:sp>
        <p:nvSpPr>
          <p:cNvPr id="74" name="Google Shape;261;p38">
            <a:extLst>
              <a:ext uri="{FF2B5EF4-FFF2-40B4-BE49-F238E27FC236}">
                <a16:creationId xmlns:a16="http://schemas.microsoft.com/office/drawing/2014/main" id="{E0513FF1-2CAA-405A-6A42-3878D1FEB86B}"/>
              </a:ext>
            </a:extLst>
          </p:cNvPr>
          <p:cNvSpPr txBox="1">
            <a:spLocks/>
          </p:cNvSpPr>
          <p:nvPr/>
        </p:nvSpPr>
        <p:spPr>
          <a:xfrm>
            <a:off x="235708" y="1708624"/>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latin typeface="Calibri" panose="020F0502020204030204" pitchFamily="34" charset="0"/>
                <a:cs typeface="Calibri" panose="020F0502020204030204" pitchFamily="34" charset="0"/>
              </a:rPr>
              <a:t>Whites </a:t>
            </a:r>
          </a:p>
        </p:txBody>
      </p:sp>
      <p:sp>
        <p:nvSpPr>
          <p:cNvPr id="78" name="Google Shape;258;p38">
            <a:extLst>
              <a:ext uri="{FF2B5EF4-FFF2-40B4-BE49-F238E27FC236}">
                <a16:creationId xmlns:a16="http://schemas.microsoft.com/office/drawing/2014/main" id="{A5C144A9-7D96-391B-AEB8-C7A1D8A034A8}"/>
              </a:ext>
            </a:extLst>
          </p:cNvPr>
          <p:cNvSpPr txBox="1">
            <a:spLocks/>
          </p:cNvSpPr>
          <p:nvPr/>
        </p:nvSpPr>
        <p:spPr>
          <a:xfrm>
            <a:off x="834112" y="4370038"/>
            <a:ext cx="15639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Light"/>
              <a:buNone/>
              <a:defRPr sz="12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9pPr>
          </a:lstStyle>
          <a:p>
            <a:pPr marL="0" indent="0"/>
            <a:r>
              <a:rPr lang="en-US" sz="1600" b="0" i="0" dirty="0">
                <a:solidFill>
                  <a:schemeClr val="accent2"/>
                </a:solidFill>
                <a:effectLst/>
                <a:latin typeface="Calibri" panose="020F0502020204030204" pitchFamily="34" charset="0"/>
                <a:cs typeface="Calibri" panose="020F0502020204030204" pitchFamily="34" charset="0"/>
              </a:rPr>
              <a:t>222,800</a:t>
            </a:r>
            <a:endParaRPr lang="en-US" sz="1600" dirty="0">
              <a:solidFill>
                <a:schemeClr val="accent2"/>
              </a:solidFill>
              <a:latin typeface="Calibri" panose="020F0502020204030204" pitchFamily="34" charset="0"/>
              <a:cs typeface="Calibri" panose="020F0502020204030204" pitchFamily="34" charset="0"/>
            </a:endParaRPr>
          </a:p>
        </p:txBody>
      </p:sp>
      <p:sp>
        <p:nvSpPr>
          <p:cNvPr id="82" name="Google Shape;259;p38">
            <a:extLst>
              <a:ext uri="{FF2B5EF4-FFF2-40B4-BE49-F238E27FC236}">
                <a16:creationId xmlns:a16="http://schemas.microsoft.com/office/drawing/2014/main" id="{9A0E4EBC-371F-E668-D99E-60F7809A4384}"/>
              </a:ext>
            </a:extLst>
          </p:cNvPr>
          <p:cNvSpPr txBox="1">
            <a:spLocks/>
          </p:cNvSpPr>
          <p:nvPr/>
        </p:nvSpPr>
        <p:spPr>
          <a:xfrm>
            <a:off x="2839242" y="4366922"/>
            <a:ext cx="19614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0" i="0" dirty="0">
                <a:solidFill>
                  <a:schemeClr val="accent2"/>
                </a:solidFill>
                <a:effectLst/>
                <a:latin typeface="Calibri" panose="020F0502020204030204" pitchFamily="34" charset="0"/>
                <a:cs typeface="Calibri" panose="020F0502020204030204" pitchFamily="34" charset="0"/>
              </a:rPr>
              <a:t>168,158</a:t>
            </a:r>
            <a:endParaRPr lang="en-US" sz="1600" dirty="0">
              <a:solidFill>
                <a:schemeClr val="accent2"/>
              </a:solidFill>
              <a:latin typeface="Calibri" panose="020F0502020204030204" pitchFamily="34" charset="0"/>
              <a:cs typeface="Calibri" panose="020F0502020204030204" pitchFamily="34" charset="0"/>
            </a:endParaRPr>
          </a:p>
        </p:txBody>
      </p:sp>
      <p:sp>
        <p:nvSpPr>
          <p:cNvPr id="83" name="Google Shape;259;p38">
            <a:extLst>
              <a:ext uri="{FF2B5EF4-FFF2-40B4-BE49-F238E27FC236}">
                <a16:creationId xmlns:a16="http://schemas.microsoft.com/office/drawing/2014/main" id="{38A914D6-276C-5A2A-7FC6-EC27E23668C7}"/>
              </a:ext>
            </a:extLst>
          </p:cNvPr>
          <p:cNvSpPr txBox="1">
            <a:spLocks/>
          </p:cNvSpPr>
          <p:nvPr/>
        </p:nvSpPr>
        <p:spPr>
          <a:xfrm>
            <a:off x="5462049" y="4322097"/>
            <a:ext cx="19614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0" i="0" dirty="0">
                <a:solidFill>
                  <a:schemeClr val="accent2"/>
                </a:solidFill>
                <a:effectLst/>
                <a:latin typeface="Calibri" panose="020F0502020204030204" pitchFamily="34" charset="0"/>
                <a:cs typeface="Calibri" panose="020F0502020204030204" pitchFamily="34" charset="0"/>
              </a:rPr>
              <a:t>102,148</a:t>
            </a:r>
            <a:endParaRPr lang="en-US" sz="1600" dirty="0">
              <a:solidFill>
                <a:schemeClr val="accent2"/>
              </a:solidFill>
              <a:latin typeface="Calibri" panose="020F0502020204030204" pitchFamily="34" charset="0"/>
              <a:cs typeface="Calibri" panose="020F0502020204030204" pitchFamily="34" charset="0"/>
            </a:endParaRPr>
          </a:p>
        </p:txBody>
      </p:sp>
      <p:cxnSp>
        <p:nvCxnSpPr>
          <p:cNvPr id="87" name="Straight Connector 86">
            <a:extLst>
              <a:ext uri="{FF2B5EF4-FFF2-40B4-BE49-F238E27FC236}">
                <a16:creationId xmlns:a16="http://schemas.microsoft.com/office/drawing/2014/main" id="{5AAE683E-13A5-715E-4075-10FA537B6432}"/>
              </a:ext>
            </a:extLst>
          </p:cNvPr>
          <p:cNvCxnSpPr>
            <a:cxnSpLocks/>
          </p:cNvCxnSpPr>
          <p:nvPr/>
        </p:nvCxnSpPr>
        <p:spPr>
          <a:xfrm>
            <a:off x="964789" y="2281574"/>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D69D27-39A5-3F7E-E86B-FE5D2EE9469F}"/>
              </a:ext>
            </a:extLst>
          </p:cNvPr>
          <p:cNvCxnSpPr>
            <a:cxnSpLocks/>
          </p:cNvCxnSpPr>
          <p:nvPr/>
        </p:nvCxnSpPr>
        <p:spPr>
          <a:xfrm>
            <a:off x="3558955" y="2281574"/>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0DAC588-5D03-67D1-E719-8D42D220C03C}"/>
              </a:ext>
            </a:extLst>
          </p:cNvPr>
          <p:cNvCxnSpPr>
            <a:cxnSpLocks/>
          </p:cNvCxnSpPr>
          <p:nvPr/>
        </p:nvCxnSpPr>
        <p:spPr>
          <a:xfrm>
            <a:off x="6169312" y="2272609"/>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E93F00-CFF8-8F31-DDAA-92955177214D}"/>
              </a:ext>
            </a:extLst>
          </p:cNvPr>
          <p:cNvCxnSpPr>
            <a:cxnSpLocks/>
          </p:cNvCxnSpPr>
          <p:nvPr/>
        </p:nvCxnSpPr>
        <p:spPr>
          <a:xfrm>
            <a:off x="973720" y="4196905"/>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E78E48B-5D05-A48F-5331-0BE612C0EC1A}"/>
              </a:ext>
            </a:extLst>
          </p:cNvPr>
          <p:cNvCxnSpPr>
            <a:cxnSpLocks/>
          </p:cNvCxnSpPr>
          <p:nvPr/>
        </p:nvCxnSpPr>
        <p:spPr>
          <a:xfrm>
            <a:off x="3592144" y="4175437"/>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EDEB14F-C759-A66F-C155-150480C45A93}"/>
              </a:ext>
            </a:extLst>
          </p:cNvPr>
          <p:cNvCxnSpPr>
            <a:cxnSpLocks/>
          </p:cNvCxnSpPr>
          <p:nvPr/>
        </p:nvCxnSpPr>
        <p:spPr>
          <a:xfrm>
            <a:off x="6169312" y="4118456"/>
            <a:ext cx="0" cy="249009"/>
          </a:xfrm>
          <a:prstGeom prst="line">
            <a:avLst/>
          </a:prstGeom>
        </p:spPr>
        <p:style>
          <a:lnRef idx="1">
            <a:schemeClr val="accent1"/>
          </a:lnRef>
          <a:fillRef idx="0">
            <a:schemeClr val="accent1"/>
          </a:fillRef>
          <a:effectRef idx="0">
            <a:schemeClr val="accent1"/>
          </a:effectRef>
          <a:fontRef idx="minor">
            <a:schemeClr val="tx1"/>
          </a:fontRef>
        </p:style>
      </p:cxnSp>
      <p:sp>
        <p:nvSpPr>
          <p:cNvPr id="94" name="Google Shape;265;p38">
            <a:extLst>
              <a:ext uri="{FF2B5EF4-FFF2-40B4-BE49-F238E27FC236}">
                <a16:creationId xmlns:a16="http://schemas.microsoft.com/office/drawing/2014/main" id="{2F2CB578-889C-D1E9-4810-6412F268D362}"/>
              </a:ext>
            </a:extLst>
          </p:cNvPr>
          <p:cNvSpPr/>
          <p:nvPr/>
        </p:nvSpPr>
        <p:spPr>
          <a:xfrm>
            <a:off x="920375" y="1584975"/>
            <a:ext cx="459000" cy="459000"/>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 name="Google Shape;265;p38">
            <a:extLst>
              <a:ext uri="{FF2B5EF4-FFF2-40B4-BE49-F238E27FC236}">
                <a16:creationId xmlns:a16="http://schemas.microsoft.com/office/drawing/2014/main" id="{54F25E3B-91C3-F0D4-C6BF-4F50D5424786}"/>
              </a:ext>
            </a:extLst>
          </p:cNvPr>
          <p:cNvSpPr/>
          <p:nvPr/>
        </p:nvSpPr>
        <p:spPr>
          <a:xfrm>
            <a:off x="6148792" y="1564550"/>
            <a:ext cx="459000" cy="459000"/>
          </a:xfrm>
          <a:prstGeom prst="rect">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6" name="Google Shape;265;p38">
            <a:extLst>
              <a:ext uri="{FF2B5EF4-FFF2-40B4-BE49-F238E27FC236}">
                <a16:creationId xmlns:a16="http://schemas.microsoft.com/office/drawing/2014/main" id="{E1071EDB-0D67-B0FA-2DE3-6397EF60F735}"/>
              </a:ext>
            </a:extLst>
          </p:cNvPr>
          <p:cNvSpPr/>
          <p:nvPr/>
        </p:nvSpPr>
        <p:spPr>
          <a:xfrm>
            <a:off x="940402" y="3454905"/>
            <a:ext cx="459000" cy="459000"/>
          </a:xfrm>
          <a:prstGeom prst="rect">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7" name="Google Shape;265;p38">
            <a:extLst>
              <a:ext uri="{FF2B5EF4-FFF2-40B4-BE49-F238E27FC236}">
                <a16:creationId xmlns:a16="http://schemas.microsoft.com/office/drawing/2014/main" id="{5E206469-D438-D6B0-D99E-10B41D623BFD}"/>
              </a:ext>
            </a:extLst>
          </p:cNvPr>
          <p:cNvSpPr/>
          <p:nvPr/>
        </p:nvSpPr>
        <p:spPr>
          <a:xfrm>
            <a:off x="3558955" y="3410237"/>
            <a:ext cx="459000" cy="459000"/>
          </a:xfrm>
          <a:prstGeom prst="rect">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8" name="Google Shape;265;p38">
            <a:extLst>
              <a:ext uri="{FF2B5EF4-FFF2-40B4-BE49-F238E27FC236}">
                <a16:creationId xmlns:a16="http://schemas.microsoft.com/office/drawing/2014/main" id="{16191E19-6C7D-5362-1F4B-1E25D020EF4A}"/>
              </a:ext>
            </a:extLst>
          </p:cNvPr>
          <p:cNvSpPr/>
          <p:nvPr/>
        </p:nvSpPr>
        <p:spPr>
          <a:xfrm>
            <a:off x="6136969" y="3376900"/>
            <a:ext cx="459000" cy="459000"/>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9" name="Google Shape;260;p38">
            <a:extLst>
              <a:ext uri="{FF2B5EF4-FFF2-40B4-BE49-F238E27FC236}">
                <a16:creationId xmlns:a16="http://schemas.microsoft.com/office/drawing/2014/main" id="{69FE29E9-AE3A-C1B9-5A73-9EE9CF8BE58E}"/>
              </a:ext>
            </a:extLst>
          </p:cNvPr>
          <p:cNvSpPr txBox="1">
            <a:spLocks/>
          </p:cNvSpPr>
          <p:nvPr/>
        </p:nvSpPr>
        <p:spPr>
          <a:xfrm>
            <a:off x="6246136" y="4587300"/>
            <a:ext cx="2910777"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100" dirty="0">
                <a:solidFill>
                  <a:schemeClr val="accent2"/>
                </a:solidFill>
                <a:latin typeface="Calibri" panose="020F0502020204030204" pitchFamily="34" charset="0"/>
                <a:cs typeface="Calibri" panose="020F0502020204030204" pitchFamily="34" charset="0"/>
              </a:rPr>
              <a:t>*Self-identified</a:t>
            </a:r>
          </a:p>
        </p:txBody>
      </p:sp>
      <p:sp>
        <p:nvSpPr>
          <p:cNvPr id="100" name="Google Shape;169;p29">
            <a:extLst>
              <a:ext uri="{FF2B5EF4-FFF2-40B4-BE49-F238E27FC236}">
                <a16:creationId xmlns:a16="http://schemas.microsoft.com/office/drawing/2014/main" id="{C254F86C-415C-E0E5-6116-97634F2E1CAF}"/>
              </a:ext>
            </a:extLst>
          </p:cNvPr>
          <p:cNvSpPr txBox="1">
            <a:spLocks/>
          </p:cNvSpPr>
          <p:nvPr/>
        </p:nvSpPr>
        <p:spPr>
          <a:xfrm>
            <a:off x="-1076258" y="771821"/>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2400" b="0" dirty="0">
                <a:solidFill>
                  <a:schemeClr val="accent2"/>
                </a:solidFill>
                <a:latin typeface="Calibri" panose="020F0502020204030204" pitchFamily="34" charset="0"/>
                <a:cs typeface="Calibri" panose="020F0502020204030204" pitchFamily="34" charset="0"/>
              </a:rPr>
              <a:t>Individuals who are….</a:t>
            </a:r>
          </a:p>
        </p:txBody>
      </p:sp>
      <p:sp>
        <p:nvSpPr>
          <p:cNvPr id="101" name="Google Shape;128;p26">
            <a:extLst>
              <a:ext uri="{FF2B5EF4-FFF2-40B4-BE49-F238E27FC236}">
                <a16:creationId xmlns:a16="http://schemas.microsoft.com/office/drawing/2014/main" id="{768D4C2F-0FC6-5FBB-4E09-19FB67944FD1}"/>
              </a:ext>
            </a:extLst>
          </p:cNvPr>
          <p:cNvSpPr/>
          <p:nvPr/>
        </p:nvSpPr>
        <p:spPr>
          <a:xfrm rot="5400000">
            <a:off x="-1569858" y="2789754"/>
            <a:ext cx="3375420" cy="235710"/>
          </a:xfrm>
          <a:prstGeom prst="rect">
            <a:avLst/>
          </a:prstGeom>
          <a:solidFill>
            <a:schemeClr val="accent4">
              <a:lumMod val="40000"/>
              <a:lumOff val="6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2" name="Google Shape;128;p26">
            <a:extLst>
              <a:ext uri="{FF2B5EF4-FFF2-40B4-BE49-F238E27FC236}">
                <a16:creationId xmlns:a16="http://schemas.microsoft.com/office/drawing/2014/main" id="{E1A5CFE1-A29D-DDF6-7F2B-48D4D1495291}"/>
              </a:ext>
            </a:extLst>
          </p:cNvPr>
          <p:cNvSpPr/>
          <p:nvPr/>
        </p:nvSpPr>
        <p:spPr>
          <a:xfrm rot="5400000">
            <a:off x="6806134" y="2262112"/>
            <a:ext cx="3375420" cy="1290994"/>
          </a:xfrm>
          <a:prstGeom prst="rect">
            <a:avLst/>
          </a:prstGeom>
          <a:solidFill>
            <a:schemeClr val="accent4">
              <a:lumMod val="40000"/>
              <a:lumOff val="6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662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0F687DF7-194B-4FC0-76A7-ABC07C549CD0}"/>
            </a:ext>
          </a:extLst>
        </p:cNvPr>
        <p:cNvGrpSpPr/>
        <p:nvPr/>
      </p:nvGrpSpPr>
      <p:grpSpPr>
        <a:xfrm>
          <a:off x="0" y="0"/>
          <a:ext cx="0" cy="0"/>
          <a:chOff x="0" y="0"/>
          <a:chExt cx="0" cy="0"/>
        </a:xfrm>
      </p:grpSpPr>
      <p:pic>
        <p:nvPicPr>
          <p:cNvPr id="6" name="Picture 5" descr="A picture containing text, tableware, plate, dishware&#10;&#10;Description automatically generated">
            <a:extLst>
              <a:ext uri="{FF2B5EF4-FFF2-40B4-BE49-F238E27FC236}">
                <a16:creationId xmlns:a16="http://schemas.microsoft.com/office/drawing/2014/main" id="{F93F9084-7381-1B60-7187-C3F8CD155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grpSp>
        <p:nvGrpSpPr>
          <p:cNvPr id="2" name="Group 1">
            <a:extLst>
              <a:ext uri="{FF2B5EF4-FFF2-40B4-BE49-F238E27FC236}">
                <a16:creationId xmlns:a16="http://schemas.microsoft.com/office/drawing/2014/main" id="{D0C743F3-BDA0-F513-7ECC-C2AA0EE707CE}"/>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1F829E5F-3E26-EE9B-6A2A-B303EF4F20A1}"/>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71D3D775-5664-4F89-E6FC-E15181B5724A}"/>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7" name="Rectangle 6">
              <a:extLst>
                <a:ext uri="{FF2B5EF4-FFF2-40B4-BE49-F238E27FC236}">
                  <a16:creationId xmlns:a16="http://schemas.microsoft.com/office/drawing/2014/main" id="{41FA8885-2667-2C56-079B-3F3E32BF3609}"/>
                </a:ext>
              </a:extLst>
            </p:cNvPr>
            <p:cNvSpPr/>
            <p:nvPr/>
          </p:nvSpPr>
          <p:spPr>
            <a:xfrm>
              <a:off x="2761129"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59" name="Picture 58" descr="A picture containing text, tableware, plate, dishware&#10;&#10;Description automatically generated">
            <a:extLst>
              <a:ext uri="{FF2B5EF4-FFF2-40B4-BE49-F238E27FC236}">
                <a16:creationId xmlns:a16="http://schemas.microsoft.com/office/drawing/2014/main" id="{F3CA6DDD-908C-EE7C-9379-5EFF6CA32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3" name="Google Shape;169;p29">
            <a:extLst>
              <a:ext uri="{FF2B5EF4-FFF2-40B4-BE49-F238E27FC236}">
                <a16:creationId xmlns:a16="http://schemas.microsoft.com/office/drawing/2014/main" id="{BCCC4B40-D9FC-0DAF-C98D-0E03736DB5C8}"/>
              </a:ext>
            </a:extLst>
          </p:cNvPr>
          <p:cNvSpPr txBox="1">
            <a:spLocks/>
          </p:cNvSpPr>
          <p:nvPr/>
        </p:nvSpPr>
        <p:spPr>
          <a:xfrm>
            <a:off x="4243899"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2400" dirty="0">
                <a:solidFill>
                  <a:schemeClr val="accent2"/>
                </a:solidFill>
                <a:latin typeface="Calibri" panose="020F0502020204030204" pitchFamily="34" charset="0"/>
                <a:cs typeface="Calibri" panose="020F0502020204030204" pitchFamily="34" charset="0"/>
              </a:rPr>
              <a:t>Subgroup Population and Benefits</a:t>
            </a:r>
          </a:p>
        </p:txBody>
      </p:sp>
      <p:sp>
        <p:nvSpPr>
          <p:cNvPr id="9" name="Google Shape;258;p38">
            <a:extLst>
              <a:ext uri="{FF2B5EF4-FFF2-40B4-BE49-F238E27FC236}">
                <a16:creationId xmlns:a16="http://schemas.microsoft.com/office/drawing/2014/main" id="{8410FDCC-3B15-7EFC-6410-572EB19170E9}"/>
              </a:ext>
            </a:extLst>
          </p:cNvPr>
          <p:cNvSpPr txBox="1">
            <a:spLocks noGrp="1"/>
          </p:cNvSpPr>
          <p:nvPr>
            <p:ph type="subTitle" idx="1"/>
          </p:nvPr>
        </p:nvSpPr>
        <p:spPr>
          <a:xfrm>
            <a:off x="1649901" y="3508752"/>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chemeClr val="accent2"/>
                </a:solidFill>
                <a:effectLst/>
                <a:latin typeface="Calibri" panose="020F0502020204030204" pitchFamily="34" charset="0"/>
                <a:cs typeface="Calibri" panose="020F0502020204030204" pitchFamily="34" charset="0"/>
              </a:rPr>
              <a:t>548,999</a:t>
            </a:r>
            <a:endParaRPr sz="1800" dirty="0">
              <a:solidFill>
                <a:schemeClr val="accent2"/>
              </a:solidFill>
              <a:latin typeface="Calibri" panose="020F0502020204030204" pitchFamily="34" charset="0"/>
              <a:cs typeface="Calibri" panose="020F0502020204030204" pitchFamily="34" charset="0"/>
            </a:endParaRPr>
          </a:p>
        </p:txBody>
      </p:sp>
      <p:sp>
        <p:nvSpPr>
          <p:cNvPr id="10" name="Google Shape;259;p38">
            <a:extLst>
              <a:ext uri="{FF2B5EF4-FFF2-40B4-BE49-F238E27FC236}">
                <a16:creationId xmlns:a16="http://schemas.microsoft.com/office/drawing/2014/main" id="{460134A9-A24F-FB23-960F-5E9600BCB276}"/>
              </a:ext>
            </a:extLst>
          </p:cNvPr>
          <p:cNvSpPr txBox="1">
            <a:spLocks/>
          </p:cNvSpPr>
          <p:nvPr/>
        </p:nvSpPr>
        <p:spPr>
          <a:xfrm>
            <a:off x="3656769" y="3508836"/>
            <a:ext cx="19614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0" i="0" dirty="0">
                <a:solidFill>
                  <a:schemeClr val="accent2"/>
                </a:solidFill>
                <a:effectLst/>
                <a:latin typeface="Calibri" panose="020F0502020204030204" pitchFamily="34" charset="0"/>
                <a:cs typeface="Calibri" panose="020F0502020204030204" pitchFamily="34" charset="0"/>
              </a:rPr>
              <a:t>301,997</a:t>
            </a:r>
            <a:endParaRPr lang="en-US" sz="1800" dirty="0">
              <a:solidFill>
                <a:schemeClr val="accent2"/>
              </a:solidFill>
              <a:latin typeface="Calibri" panose="020F0502020204030204" pitchFamily="34" charset="0"/>
              <a:cs typeface="Calibri" panose="020F0502020204030204" pitchFamily="34" charset="0"/>
            </a:endParaRPr>
          </a:p>
        </p:txBody>
      </p:sp>
      <p:sp>
        <p:nvSpPr>
          <p:cNvPr id="11" name="Google Shape;260;p38">
            <a:extLst>
              <a:ext uri="{FF2B5EF4-FFF2-40B4-BE49-F238E27FC236}">
                <a16:creationId xmlns:a16="http://schemas.microsoft.com/office/drawing/2014/main" id="{506B12A4-BD3B-98A2-69A1-3EB0918B9EFE}"/>
              </a:ext>
            </a:extLst>
          </p:cNvPr>
          <p:cNvSpPr txBox="1">
            <a:spLocks/>
          </p:cNvSpPr>
          <p:nvPr/>
        </p:nvSpPr>
        <p:spPr>
          <a:xfrm>
            <a:off x="6056994" y="3499371"/>
            <a:ext cx="1648200"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b="0" i="0" dirty="0">
                <a:solidFill>
                  <a:schemeClr val="accent2"/>
                </a:solidFill>
                <a:effectLst/>
                <a:latin typeface="Calibri" panose="020F0502020204030204" pitchFamily="34" charset="0"/>
                <a:cs typeface="Calibri" panose="020F0502020204030204" pitchFamily="34" charset="0"/>
              </a:rPr>
              <a:t>169,173</a:t>
            </a:r>
            <a:endParaRPr lang="en-US" sz="1800" dirty="0">
              <a:solidFill>
                <a:schemeClr val="accent2"/>
              </a:solidFill>
              <a:latin typeface="Calibri" panose="020F0502020204030204" pitchFamily="34" charset="0"/>
              <a:cs typeface="Calibri" panose="020F0502020204030204" pitchFamily="34" charset="0"/>
            </a:endParaRPr>
          </a:p>
        </p:txBody>
      </p:sp>
      <p:sp>
        <p:nvSpPr>
          <p:cNvPr id="14" name="Google Shape;261;p38">
            <a:extLst>
              <a:ext uri="{FF2B5EF4-FFF2-40B4-BE49-F238E27FC236}">
                <a16:creationId xmlns:a16="http://schemas.microsoft.com/office/drawing/2014/main" id="{320FACEA-8A28-8EA6-E94F-A5426D74912D}"/>
              </a:ext>
            </a:extLst>
          </p:cNvPr>
          <p:cNvSpPr txBox="1">
            <a:spLocks/>
          </p:cNvSpPr>
          <p:nvPr/>
        </p:nvSpPr>
        <p:spPr>
          <a:xfrm>
            <a:off x="3781513" y="2720245"/>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latin typeface="Calibri" panose="020F0502020204030204" pitchFamily="34" charset="0"/>
                <a:cs typeface="Calibri" panose="020F0502020204030204" pitchFamily="34" charset="0"/>
              </a:rPr>
              <a:t>Hispanics</a:t>
            </a:r>
          </a:p>
        </p:txBody>
      </p:sp>
      <p:sp>
        <p:nvSpPr>
          <p:cNvPr id="15" name="Google Shape;262;p38">
            <a:extLst>
              <a:ext uri="{FF2B5EF4-FFF2-40B4-BE49-F238E27FC236}">
                <a16:creationId xmlns:a16="http://schemas.microsoft.com/office/drawing/2014/main" id="{424EF7EE-E54F-47AE-892A-FCCF9381DCE4}"/>
              </a:ext>
            </a:extLst>
          </p:cNvPr>
          <p:cNvSpPr txBox="1">
            <a:spLocks/>
          </p:cNvSpPr>
          <p:nvPr/>
        </p:nvSpPr>
        <p:spPr>
          <a:xfrm>
            <a:off x="5698673" y="2693923"/>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000" b="1" dirty="0">
                <a:latin typeface="Calibri" panose="020F0502020204030204" pitchFamily="34" charset="0"/>
                <a:cs typeface="Calibri" panose="020F0502020204030204" pitchFamily="34" charset="0"/>
              </a:rPr>
              <a:t>Asians</a:t>
            </a:r>
          </a:p>
        </p:txBody>
      </p:sp>
      <p:sp>
        <p:nvSpPr>
          <p:cNvPr id="18" name="Google Shape;265;p38">
            <a:extLst>
              <a:ext uri="{FF2B5EF4-FFF2-40B4-BE49-F238E27FC236}">
                <a16:creationId xmlns:a16="http://schemas.microsoft.com/office/drawing/2014/main" id="{CC2FA593-1AD3-3D52-C80B-ABC2814B6789}"/>
              </a:ext>
            </a:extLst>
          </p:cNvPr>
          <p:cNvSpPr/>
          <p:nvPr/>
        </p:nvSpPr>
        <p:spPr>
          <a:xfrm>
            <a:off x="4351249" y="2310536"/>
            <a:ext cx="459000" cy="459000"/>
          </a:xfrm>
          <a:prstGeom prst="rect">
            <a:avLst/>
          </a:prstGeom>
          <a:solidFill>
            <a:schemeClr val="accent1">
              <a:lumMod val="75000"/>
            </a:schemeClr>
          </a:solidFill>
          <a:ln w="38100">
            <a:solidFill>
              <a:schemeClr val="bg1"/>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4" name="Google Shape;271;p38">
            <a:extLst>
              <a:ext uri="{FF2B5EF4-FFF2-40B4-BE49-F238E27FC236}">
                <a16:creationId xmlns:a16="http://schemas.microsoft.com/office/drawing/2014/main" id="{2BDBD055-92E1-0DF7-12A9-B028F0CD3AAE}"/>
              </a:ext>
            </a:extLst>
          </p:cNvPr>
          <p:cNvSpPr/>
          <p:nvPr/>
        </p:nvSpPr>
        <p:spPr>
          <a:xfrm>
            <a:off x="1855575" y="2495881"/>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5" name="Google Shape;272;p38">
            <a:extLst>
              <a:ext uri="{FF2B5EF4-FFF2-40B4-BE49-F238E27FC236}">
                <a16:creationId xmlns:a16="http://schemas.microsoft.com/office/drawing/2014/main" id="{D80A57A3-F5BC-0A3D-C103-F466A2ADBD3E}"/>
              </a:ext>
            </a:extLst>
          </p:cNvPr>
          <p:cNvSpPr/>
          <p:nvPr/>
        </p:nvSpPr>
        <p:spPr>
          <a:xfrm>
            <a:off x="1791933" y="2454343"/>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6" name="Google Shape;273;p38">
            <a:extLst>
              <a:ext uri="{FF2B5EF4-FFF2-40B4-BE49-F238E27FC236}">
                <a16:creationId xmlns:a16="http://schemas.microsoft.com/office/drawing/2014/main" id="{508E1C37-1323-D3A4-FB2B-D1705A4B0CE8}"/>
              </a:ext>
            </a:extLst>
          </p:cNvPr>
          <p:cNvSpPr/>
          <p:nvPr/>
        </p:nvSpPr>
        <p:spPr>
          <a:xfrm>
            <a:off x="1826410" y="2475526"/>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7" name="Google Shape;274;p38">
            <a:extLst>
              <a:ext uri="{FF2B5EF4-FFF2-40B4-BE49-F238E27FC236}">
                <a16:creationId xmlns:a16="http://schemas.microsoft.com/office/drawing/2014/main" id="{BC6DB030-1681-B5A6-BC11-D9835A3BF399}"/>
              </a:ext>
            </a:extLst>
          </p:cNvPr>
          <p:cNvSpPr/>
          <p:nvPr/>
        </p:nvSpPr>
        <p:spPr>
          <a:xfrm>
            <a:off x="1841168" y="2475526"/>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 name="Google Shape;275;p38">
            <a:extLst>
              <a:ext uri="{FF2B5EF4-FFF2-40B4-BE49-F238E27FC236}">
                <a16:creationId xmlns:a16="http://schemas.microsoft.com/office/drawing/2014/main" id="{FA1865C0-4B7D-ED7D-D204-E21C968A6ACE}"/>
              </a:ext>
            </a:extLst>
          </p:cNvPr>
          <p:cNvSpPr/>
          <p:nvPr/>
        </p:nvSpPr>
        <p:spPr>
          <a:xfrm>
            <a:off x="1855957" y="2475526"/>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9" name="Google Shape;276;p38">
            <a:extLst>
              <a:ext uri="{FF2B5EF4-FFF2-40B4-BE49-F238E27FC236}">
                <a16:creationId xmlns:a16="http://schemas.microsoft.com/office/drawing/2014/main" id="{92EDBD50-671F-6746-F16B-6F19AB4A4205}"/>
              </a:ext>
            </a:extLst>
          </p:cNvPr>
          <p:cNvSpPr/>
          <p:nvPr/>
        </p:nvSpPr>
        <p:spPr>
          <a:xfrm>
            <a:off x="1905159" y="2599374"/>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0" name="Google Shape;277;p38">
            <a:extLst>
              <a:ext uri="{FF2B5EF4-FFF2-40B4-BE49-F238E27FC236}">
                <a16:creationId xmlns:a16="http://schemas.microsoft.com/office/drawing/2014/main" id="{5AC9AB5D-1647-08F0-69F5-773002D79309}"/>
              </a:ext>
            </a:extLst>
          </p:cNvPr>
          <p:cNvSpPr/>
          <p:nvPr/>
        </p:nvSpPr>
        <p:spPr>
          <a:xfrm>
            <a:off x="1905159" y="2617917"/>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1" name="Google Shape;278;p38">
            <a:extLst>
              <a:ext uri="{FF2B5EF4-FFF2-40B4-BE49-F238E27FC236}">
                <a16:creationId xmlns:a16="http://schemas.microsoft.com/office/drawing/2014/main" id="{3E2D4E2D-0B82-176A-4359-868F7E1BC4ED}"/>
              </a:ext>
            </a:extLst>
          </p:cNvPr>
          <p:cNvSpPr/>
          <p:nvPr/>
        </p:nvSpPr>
        <p:spPr>
          <a:xfrm>
            <a:off x="1921094" y="2599374"/>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2" name="Google Shape;279;p38">
            <a:extLst>
              <a:ext uri="{FF2B5EF4-FFF2-40B4-BE49-F238E27FC236}">
                <a16:creationId xmlns:a16="http://schemas.microsoft.com/office/drawing/2014/main" id="{97949061-0F26-FBE7-6BC2-0A63FF9BADBF}"/>
              </a:ext>
            </a:extLst>
          </p:cNvPr>
          <p:cNvSpPr/>
          <p:nvPr/>
        </p:nvSpPr>
        <p:spPr>
          <a:xfrm>
            <a:off x="1921094" y="2617917"/>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4" name="Google Shape;281;p38">
            <a:extLst>
              <a:ext uri="{FF2B5EF4-FFF2-40B4-BE49-F238E27FC236}">
                <a16:creationId xmlns:a16="http://schemas.microsoft.com/office/drawing/2014/main" id="{DDB44E3D-7191-076A-83A3-0CD54340C869}"/>
              </a:ext>
            </a:extLst>
          </p:cNvPr>
          <p:cNvSpPr/>
          <p:nvPr/>
        </p:nvSpPr>
        <p:spPr>
          <a:xfrm>
            <a:off x="1825647" y="2675102"/>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5" name="Google Shape;282;p38">
            <a:extLst>
              <a:ext uri="{FF2B5EF4-FFF2-40B4-BE49-F238E27FC236}">
                <a16:creationId xmlns:a16="http://schemas.microsoft.com/office/drawing/2014/main" id="{2490576F-48B7-7F4A-0B6D-32A905F2ABBE}"/>
              </a:ext>
            </a:extLst>
          </p:cNvPr>
          <p:cNvSpPr/>
          <p:nvPr/>
        </p:nvSpPr>
        <p:spPr>
          <a:xfrm>
            <a:off x="1842313" y="2675102"/>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6" name="Google Shape;283;p38">
            <a:extLst>
              <a:ext uri="{FF2B5EF4-FFF2-40B4-BE49-F238E27FC236}">
                <a16:creationId xmlns:a16="http://schemas.microsoft.com/office/drawing/2014/main" id="{2744DF14-7449-13A4-CF21-3DC86C865E3A}"/>
              </a:ext>
            </a:extLst>
          </p:cNvPr>
          <p:cNvSpPr/>
          <p:nvPr/>
        </p:nvSpPr>
        <p:spPr>
          <a:xfrm>
            <a:off x="1825647" y="2690241"/>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7" name="Google Shape;284;p38">
            <a:extLst>
              <a:ext uri="{FF2B5EF4-FFF2-40B4-BE49-F238E27FC236}">
                <a16:creationId xmlns:a16="http://schemas.microsoft.com/office/drawing/2014/main" id="{A7B0FB3E-F2F2-A047-21D5-2FB711BBF4BF}"/>
              </a:ext>
            </a:extLst>
          </p:cNvPr>
          <p:cNvSpPr/>
          <p:nvPr/>
        </p:nvSpPr>
        <p:spPr>
          <a:xfrm>
            <a:off x="1825647" y="2705030"/>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38" name="Google Shape;285;p38">
            <a:extLst>
              <a:ext uri="{FF2B5EF4-FFF2-40B4-BE49-F238E27FC236}">
                <a16:creationId xmlns:a16="http://schemas.microsoft.com/office/drawing/2014/main" id="{504C1D2B-C718-3D13-8FDE-8772EA423D49}"/>
              </a:ext>
            </a:extLst>
          </p:cNvPr>
          <p:cNvSpPr/>
          <p:nvPr/>
        </p:nvSpPr>
        <p:spPr>
          <a:xfrm>
            <a:off x="2102477" y="2519098"/>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2" name="Google Shape;289;p38">
            <a:extLst>
              <a:ext uri="{FF2B5EF4-FFF2-40B4-BE49-F238E27FC236}">
                <a16:creationId xmlns:a16="http://schemas.microsoft.com/office/drawing/2014/main" id="{9F73B149-EE55-A708-CB77-92547A4F9BB0}"/>
              </a:ext>
            </a:extLst>
          </p:cNvPr>
          <p:cNvSpPr/>
          <p:nvPr/>
        </p:nvSpPr>
        <p:spPr>
          <a:xfrm>
            <a:off x="7107272" y="2585723"/>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3" name="Google Shape;290;p38">
            <a:extLst>
              <a:ext uri="{FF2B5EF4-FFF2-40B4-BE49-F238E27FC236}">
                <a16:creationId xmlns:a16="http://schemas.microsoft.com/office/drawing/2014/main" id="{5282F5AA-6A53-301A-CD4F-7494B2A893B3}"/>
              </a:ext>
            </a:extLst>
          </p:cNvPr>
          <p:cNvSpPr/>
          <p:nvPr/>
        </p:nvSpPr>
        <p:spPr>
          <a:xfrm>
            <a:off x="7293204" y="2566513"/>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6" name="Google Shape;293;p38">
            <a:extLst>
              <a:ext uri="{FF2B5EF4-FFF2-40B4-BE49-F238E27FC236}">
                <a16:creationId xmlns:a16="http://schemas.microsoft.com/office/drawing/2014/main" id="{F6F4D85E-C41C-50EC-4B41-D5CD25EB11EC}"/>
              </a:ext>
            </a:extLst>
          </p:cNvPr>
          <p:cNvSpPr/>
          <p:nvPr/>
        </p:nvSpPr>
        <p:spPr>
          <a:xfrm>
            <a:off x="7203450" y="2625193"/>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47" name="Google Shape;294;p38">
            <a:extLst>
              <a:ext uri="{FF2B5EF4-FFF2-40B4-BE49-F238E27FC236}">
                <a16:creationId xmlns:a16="http://schemas.microsoft.com/office/drawing/2014/main" id="{95753CEA-4136-4382-9A59-41E811019BCF}"/>
              </a:ext>
            </a:extLst>
          </p:cNvPr>
          <p:cNvGrpSpPr/>
          <p:nvPr/>
        </p:nvGrpSpPr>
        <p:grpSpPr>
          <a:xfrm>
            <a:off x="1814648" y="4225281"/>
            <a:ext cx="337069" cy="302593"/>
            <a:chOff x="3441065" y="4302505"/>
            <a:chExt cx="337069" cy="302593"/>
          </a:xfrm>
        </p:grpSpPr>
        <p:sp>
          <p:nvSpPr>
            <p:cNvPr id="48" name="Google Shape;295;p38">
              <a:extLst>
                <a:ext uri="{FF2B5EF4-FFF2-40B4-BE49-F238E27FC236}">
                  <a16:creationId xmlns:a16="http://schemas.microsoft.com/office/drawing/2014/main" id="{1303E4BB-7A43-BA44-F0E2-DCFF3D96598A}"/>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9" name="Google Shape;296;p38">
              <a:extLst>
                <a:ext uri="{FF2B5EF4-FFF2-40B4-BE49-F238E27FC236}">
                  <a16:creationId xmlns:a16="http://schemas.microsoft.com/office/drawing/2014/main" id="{39647698-432B-D3DF-2D59-06A294DCF687}"/>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0" name="Google Shape;297;p38">
              <a:extLst>
                <a:ext uri="{FF2B5EF4-FFF2-40B4-BE49-F238E27FC236}">
                  <a16:creationId xmlns:a16="http://schemas.microsoft.com/office/drawing/2014/main" id="{2710DB8B-D79A-051F-88F4-4D709A3B804A}"/>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298;p38">
              <a:extLst>
                <a:ext uri="{FF2B5EF4-FFF2-40B4-BE49-F238E27FC236}">
                  <a16:creationId xmlns:a16="http://schemas.microsoft.com/office/drawing/2014/main" id="{20F8527C-555E-5BD2-59B7-4BA4ABB1D36E}"/>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2" name="Google Shape;299;p38">
              <a:extLst>
                <a:ext uri="{FF2B5EF4-FFF2-40B4-BE49-F238E27FC236}">
                  <a16:creationId xmlns:a16="http://schemas.microsoft.com/office/drawing/2014/main" id="{7FB878A4-5848-A5C5-6545-9B1C99EBCD7A}"/>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3" name="Google Shape;300;p38">
              <a:extLst>
                <a:ext uri="{FF2B5EF4-FFF2-40B4-BE49-F238E27FC236}">
                  <a16:creationId xmlns:a16="http://schemas.microsoft.com/office/drawing/2014/main" id="{71E57D8D-AA92-0026-DF0B-DBB955ABE9EA}"/>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4" name="Google Shape;301;p38">
              <a:extLst>
                <a:ext uri="{FF2B5EF4-FFF2-40B4-BE49-F238E27FC236}">
                  <a16:creationId xmlns:a16="http://schemas.microsoft.com/office/drawing/2014/main" id="{DDE70823-435E-D25E-A29F-9AF76528AFB8}"/>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302;p38">
              <a:extLst>
                <a:ext uri="{FF2B5EF4-FFF2-40B4-BE49-F238E27FC236}">
                  <a16:creationId xmlns:a16="http://schemas.microsoft.com/office/drawing/2014/main" id="{26B12081-1BE7-0AE6-BA93-BD667D58A49F}"/>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303;p38">
              <a:extLst>
                <a:ext uri="{FF2B5EF4-FFF2-40B4-BE49-F238E27FC236}">
                  <a16:creationId xmlns:a16="http://schemas.microsoft.com/office/drawing/2014/main" id="{71AFD6F9-92FC-2E79-B6BF-F801F3DA9CF0}"/>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7" name="Google Shape;304;p38">
              <a:extLst>
                <a:ext uri="{FF2B5EF4-FFF2-40B4-BE49-F238E27FC236}">
                  <a16:creationId xmlns:a16="http://schemas.microsoft.com/office/drawing/2014/main" id="{464C5E8A-6C51-2B5D-E6D6-A867FB4A7BA6}"/>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8" name="Google Shape;305;p38">
              <a:extLst>
                <a:ext uri="{FF2B5EF4-FFF2-40B4-BE49-F238E27FC236}">
                  <a16:creationId xmlns:a16="http://schemas.microsoft.com/office/drawing/2014/main" id="{A3A5635D-F9E9-732C-8CF1-0CFD1CB0A45C}"/>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306;p38">
              <a:extLst>
                <a:ext uri="{FF2B5EF4-FFF2-40B4-BE49-F238E27FC236}">
                  <a16:creationId xmlns:a16="http://schemas.microsoft.com/office/drawing/2014/main" id="{501FF786-5C00-5C38-F9E1-3C72CF24D683}"/>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1" name="Google Shape;307;p38">
              <a:extLst>
                <a:ext uri="{FF2B5EF4-FFF2-40B4-BE49-F238E27FC236}">
                  <a16:creationId xmlns:a16="http://schemas.microsoft.com/office/drawing/2014/main" id="{7B26695E-9666-527A-7A65-28E2C763FACC}"/>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62" name="Google Shape;308;p38">
            <a:extLst>
              <a:ext uri="{FF2B5EF4-FFF2-40B4-BE49-F238E27FC236}">
                <a16:creationId xmlns:a16="http://schemas.microsoft.com/office/drawing/2014/main" id="{BA124524-8B15-254C-5889-385DBC66FF48}"/>
              </a:ext>
            </a:extLst>
          </p:cNvPr>
          <p:cNvSpPr/>
          <p:nvPr/>
        </p:nvSpPr>
        <p:spPr>
          <a:xfrm>
            <a:off x="4398968" y="4220748"/>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nvGrpSpPr>
          <p:cNvPr id="63" name="Google Shape;309;p38">
            <a:extLst>
              <a:ext uri="{FF2B5EF4-FFF2-40B4-BE49-F238E27FC236}">
                <a16:creationId xmlns:a16="http://schemas.microsoft.com/office/drawing/2014/main" id="{43B057DE-EDCF-BEEC-7070-E45DFF55E1FD}"/>
              </a:ext>
            </a:extLst>
          </p:cNvPr>
          <p:cNvGrpSpPr/>
          <p:nvPr/>
        </p:nvGrpSpPr>
        <p:grpSpPr>
          <a:xfrm>
            <a:off x="7052960" y="4208062"/>
            <a:ext cx="337070" cy="337040"/>
            <a:chOff x="1305327" y="2894211"/>
            <a:chExt cx="357520" cy="357488"/>
          </a:xfrm>
        </p:grpSpPr>
        <p:sp>
          <p:nvSpPr>
            <p:cNvPr id="64" name="Google Shape;310;p38">
              <a:extLst>
                <a:ext uri="{FF2B5EF4-FFF2-40B4-BE49-F238E27FC236}">
                  <a16:creationId xmlns:a16="http://schemas.microsoft.com/office/drawing/2014/main" id="{E806B7E0-433D-B6F7-F492-971766D852CB}"/>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5" name="Google Shape;311;p38">
              <a:extLst>
                <a:ext uri="{FF2B5EF4-FFF2-40B4-BE49-F238E27FC236}">
                  <a16:creationId xmlns:a16="http://schemas.microsoft.com/office/drawing/2014/main" id="{329AB8C0-A6C0-2085-E073-C5926D8007DE}"/>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6" name="Google Shape;312;p38">
              <a:extLst>
                <a:ext uri="{FF2B5EF4-FFF2-40B4-BE49-F238E27FC236}">
                  <a16:creationId xmlns:a16="http://schemas.microsoft.com/office/drawing/2014/main" id="{35F55220-5518-455C-4DFD-7C6028DE897F}"/>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 name="Google Shape;313;p38">
              <a:extLst>
                <a:ext uri="{FF2B5EF4-FFF2-40B4-BE49-F238E27FC236}">
                  <a16:creationId xmlns:a16="http://schemas.microsoft.com/office/drawing/2014/main" id="{D74C5A61-BCB1-9006-1E64-C1D9600E5944}"/>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8" name="Google Shape;314;p38">
              <a:extLst>
                <a:ext uri="{FF2B5EF4-FFF2-40B4-BE49-F238E27FC236}">
                  <a16:creationId xmlns:a16="http://schemas.microsoft.com/office/drawing/2014/main" id="{F2C77222-81CD-B1EA-8364-27333372A1FA}"/>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grpSp>
      <p:sp>
        <p:nvSpPr>
          <p:cNvPr id="74" name="Google Shape;261;p38">
            <a:extLst>
              <a:ext uri="{FF2B5EF4-FFF2-40B4-BE49-F238E27FC236}">
                <a16:creationId xmlns:a16="http://schemas.microsoft.com/office/drawing/2014/main" id="{9EAE0682-876A-637D-A693-6C1707B11423}"/>
              </a:ext>
            </a:extLst>
          </p:cNvPr>
          <p:cNvSpPr txBox="1">
            <a:spLocks/>
          </p:cNvSpPr>
          <p:nvPr/>
        </p:nvSpPr>
        <p:spPr>
          <a:xfrm>
            <a:off x="1066326" y="2729905"/>
            <a:ext cx="18813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latin typeface="Calibri" panose="020F0502020204030204" pitchFamily="34" charset="0"/>
                <a:cs typeface="Calibri" panose="020F0502020204030204" pitchFamily="34" charset="0"/>
              </a:rPr>
              <a:t>Whites </a:t>
            </a:r>
          </a:p>
        </p:txBody>
      </p:sp>
      <p:cxnSp>
        <p:nvCxnSpPr>
          <p:cNvPr id="87" name="Straight Connector 86">
            <a:extLst>
              <a:ext uri="{FF2B5EF4-FFF2-40B4-BE49-F238E27FC236}">
                <a16:creationId xmlns:a16="http://schemas.microsoft.com/office/drawing/2014/main" id="{520EF52F-C67A-F257-48C7-BC3B7F69911D}"/>
              </a:ext>
            </a:extLst>
          </p:cNvPr>
          <p:cNvCxnSpPr>
            <a:cxnSpLocks/>
          </p:cNvCxnSpPr>
          <p:nvPr/>
        </p:nvCxnSpPr>
        <p:spPr>
          <a:xfrm>
            <a:off x="1762648" y="3321492"/>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2E19DB-3B44-6BC2-C3FE-24392FB839DB}"/>
              </a:ext>
            </a:extLst>
          </p:cNvPr>
          <p:cNvCxnSpPr>
            <a:cxnSpLocks/>
          </p:cNvCxnSpPr>
          <p:nvPr/>
        </p:nvCxnSpPr>
        <p:spPr>
          <a:xfrm>
            <a:off x="4356814" y="3321492"/>
            <a:ext cx="0" cy="24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359559E-D0DE-1417-8BF2-401494ADDCDC}"/>
              </a:ext>
            </a:extLst>
          </p:cNvPr>
          <p:cNvCxnSpPr>
            <a:cxnSpLocks/>
          </p:cNvCxnSpPr>
          <p:nvPr/>
        </p:nvCxnSpPr>
        <p:spPr>
          <a:xfrm>
            <a:off x="6967171" y="3312527"/>
            <a:ext cx="0" cy="249009"/>
          </a:xfrm>
          <a:prstGeom prst="line">
            <a:avLst/>
          </a:prstGeom>
        </p:spPr>
        <p:style>
          <a:lnRef idx="1">
            <a:schemeClr val="accent1"/>
          </a:lnRef>
          <a:fillRef idx="0">
            <a:schemeClr val="accent1"/>
          </a:fillRef>
          <a:effectRef idx="0">
            <a:schemeClr val="accent1"/>
          </a:effectRef>
          <a:fontRef idx="minor">
            <a:schemeClr val="tx1"/>
          </a:fontRef>
        </p:style>
      </p:cxnSp>
      <p:sp>
        <p:nvSpPr>
          <p:cNvPr id="94" name="Google Shape;265;p38">
            <a:extLst>
              <a:ext uri="{FF2B5EF4-FFF2-40B4-BE49-F238E27FC236}">
                <a16:creationId xmlns:a16="http://schemas.microsoft.com/office/drawing/2014/main" id="{4EB88D89-4BE0-6F3B-BD03-C3DADD94B1A5}"/>
              </a:ext>
            </a:extLst>
          </p:cNvPr>
          <p:cNvSpPr/>
          <p:nvPr/>
        </p:nvSpPr>
        <p:spPr>
          <a:xfrm>
            <a:off x="1727199" y="2329052"/>
            <a:ext cx="459000" cy="459000"/>
          </a:xfrm>
          <a:prstGeom prst="rect">
            <a:avLst/>
          </a:prstGeom>
          <a:solidFill>
            <a:schemeClr val="accent1">
              <a:lumMod val="50000"/>
            </a:schemeClr>
          </a:solidFill>
          <a:ln w="38100">
            <a:solidFill>
              <a:schemeClr val="bg1"/>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95" name="Google Shape;265;p38">
            <a:extLst>
              <a:ext uri="{FF2B5EF4-FFF2-40B4-BE49-F238E27FC236}">
                <a16:creationId xmlns:a16="http://schemas.microsoft.com/office/drawing/2014/main" id="{2775CA80-B60D-7526-F6C2-8E7864358A72}"/>
              </a:ext>
            </a:extLst>
          </p:cNvPr>
          <p:cNvSpPr/>
          <p:nvPr/>
        </p:nvSpPr>
        <p:spPr>
          <a:xfrm>
            <a:off x="6955616" y="2308627"/>
            <a:ext cx="459000" cy="459000"/>
          </a:xfrm>
          <a:prstGeom prst="rect">
            <a:avLst/>
          </a:prstGeom>
          <a:solidFill>
            <a:schemeClr val="accent1">
              <a:lumMod val="40000"/>
              <a:lumOff val="60000"/>
            </a:schemeClr>
          </a:solidFill>
          <a:ln w="38100">
            <a:solidFill>
              <a:schemeClr val="bg1"/>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8" name="Google Shape;260;p38">
            <a:extLst>
              <a:ext uri="{FF2B5EF4-FFF2-40B4-BE49-F238E27FC236}">
                <a16:creationId xmlns:a16="http://schemas.microsoft.com/office/drawing/2014/main" id="{00A7A6D8-0201-0287-A99E-6BFFABC55D7B}"/>
              </a:ext>
            </a:extLst>
          </p:cNvPr>
          <p:cNvSpPr txBox="1">
            <a:spLocks/>
          </p:cNvSpPr>
          <p:nvPr/>
        </p:nvSpPr>
        <p:spPr>
          <a:xfrm>
            <a:off x="6246136" y="4587300"/>
            <a:ext cx="2910777" cy="111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100" dirty="0">
                <a:solidFill>
                  <a:schemeClr val="accent2"/>
                </a:solidFill>
                <a:latin typeface="Calibri" panose="020F0502020204030204" pitchFamily="34" charset="0"/>
                <a:cs typeface="Calibri" panose="020F0502020204030204" pitchFamily="34" charset="0"/>
              </a:rPr>
              <a:t>*Self-identified</a:t>
            </a:r>
          </a:p>
        </p:txBody>
      </p:sp>
      <p:sp>
        <p:nvSpPr>
          <p:cNvPr id="12" name="Google Shape;169;p29">
            <a:extLst>
              <a:ext uri="{FF2B5EF4-FFF2-40B4-BE49-F238E27FC236}">
                <a16:creationId xmlns:a16="http://schemas.microsoft.com/office/drawing/2014/main" id="{E5F236CF-4050-261E-2180-40BF76243783}"/>
              </a:ext>
            </a:extLst>
          </p:cNvPr>
          <p:cNvSpPr txBox="1">
            <a:spLocks/>
          </p:cNvSpPr>
          <p:nvPr/>
        </p:nvSpPr>
        <p:spPr>
          <a:xfrm>
            <a:off x="491110" y="1032696"/>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1600" b="0" dirty="0">
                <a:solidFill>
                  <a:schemeClr val="accent2"/>
                </a:solidFill>
                <a:latin typeface="Calibri" panose="020F0502020204030204" pitchFamily="34" charset="0"/>
                <a:cs typeface="Calibri" panose="020F0502020204030204" pitchFamily="34" charset="0"/>
              </a:rPr>
              <a:t>Ethnic groups that are expected to benefit the greatest</a:t>
            </a:r>
          </a:p>
        </p:txBody>
      </p:sp>
      <p:pic>
        <p:nvPicPr>
          <p:cNvPr id="13" name="Picture 12">
            <a:extLst>
              <a:ext uri="{FF2B5EF4-FFF2-40B4-BE49-F238E27FC236}">
                <a16:creationId xmlns:a16="http://schemas.microsoft.com/office/drawing/2014/main" id="{7890530A-AE9F-C464-4135-971FFC6A7441}"/>
              </a:ext>
            </a:extLst>
          </p:cNvPr>
          <p:cNvPicPr>
            <a:picLocks noChangeAspect="1"/>
          </p:cNvPicPr>
          <p:nvPr/>
        </p:nvPicPr>
        <p:blipFill>
          <a:blip r:embed="rId4"/>
          <a:stretch>
            <a:fillRect/>
          </a:stretch>
        </p:blipFill>
        <p:spPr>
          <a:xfrm>
            <a:off x="572640" y="639073"/>
            <a:ext cx="720288" cy="720288"/>
          </a:xfrm>
          <a:prstGeom prst="rect">
            <a:avLst/>
          </a:prstGeom>
        </p:spPr>
      </p:pic>
      <p:sp>
        <p:nvSpPr>
          <p:cNvPr id="21" name="Google Shape;128;p26">
            <a:extLst>
              <a:ext uri="{FF2B5EF4-FFF2-40B4-BE49-F238E27FC236}">
                <a16:creationId xmlns:a16="http://schemas.microsoft.com/office/drawing/2014/main" id="{9C6695A5-9435-7B17-441B-9B188AB23DDF}"/>
              </a:ext>
            </a:extLst>
          </p:cNvPr>
          <p:cNvSpPr/>
          <p:nvPr/>
        </p:nvSpPr>
        <p:spPr>
          <a:xfrm rot="5400000">
            <a:off x="454791" y="3880529"/>
            <a:ext cx="259996" cy="1169584"/>
          </a:xfrm>
          <a:prstGeom prst="rect">
            <a:avLst/>
          </a:prstGeom>
          <a:solidFill>
            <a:schemeClr val="accent4">
              <a:lumMod val="40000"/>
              <a:lumOff val="6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2" name="Google Shape;128;p26">
            <a:extLst>
              <a:ext uri="{FF2B5EF4-FFF2-40B4-BE49-F238E27FC236}">
                <a16:creationId xmlns:a16="http://schemas.microsoft.com/office/drawing/2014/main" id="{963CAEFA-0838-DF92-D1C0-E59F8547D1C7}"/>
              </a:ext>
            </a:extLst>
          </p:cNvPr>
          <p:cNvSpPr/>
          <p:nvPr/>
        </p:nvSpPr>
        <p:spPr>
          <a:xfrm rot="5400000">
            <a:off x="8392762" y="755634"/>
            <a:ext cx="295023" cy="1207453"/>
          </a:xfrm>
          <a:prstGeom prst="rect">
            <a:avLst/>
          </a:prstGeom>
          <a:solidFill>
            <a:schemeClr val="accent4">
              <a:lumMod val="40000"/>
              <a:lumOff val="6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086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26" name="Google Shape;128;p26">
            <a:extLst>
              <a:ext uri="{FF2B5EF4-FFF2-40B4-BE49-F238E27FC236}">
                <a16:creationId xmlns:a16="http://schemas.microsoft.com/office/drawing/2014/main" id="{403AB631-C20D-6ECE-0DC7-EBF96D0BB2C5}"/>
              </a:ext>
            </a:extLst>
          </p:cNvPr>
          <p:cNvSpPr/>
          <p:nvPr/>
        </p:nvSpPr>
        <p:spPr>
          <a:xfrm rot="5400000">
            <a:off x="2725119" y="-1497251"/>
            <a:ext cx="4045959" cy="8791804"/>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20" name="Google Shape;420;p45"/>
          <p:cNvPicPr preferRelativeResize="0"/>
          <p:nvPr/>
        </p:nvPicPr>
        <p:blipFill rotWithShape="1">
          <a:blip r:embed="rId3">
            <a:alphaModFix/>
          </a:blip>
          <a:srcRect b="57481"/>
          <a:stretch/>
        </p:blipFill>
        <p:spPr>
          <a:xfrm>
            <a:off x="0" y="3636017"/>
            <a:ext cx="4600575" cy="1303200"/>
          </a:xfrm>
          <a:prstGeom prst="rect">
            <a:avLst/>
          </a:prstGeom>
          <a:noFill/>
          <a:ln>
            <a:noFill/>
          </a:ln>
        </p:spPr>
      </p:pic>
      <p:pic>
        <p:nvPicPr>
          <p:cNvPr id="422" name="Google Shape;422;p45"/>
          <p:cNvPicPr preferRelativeResize="0"/>
          <p:nvPr/>
        </p:nvPicPr>
        <p:blipFill rotWithShape="1">
          <a:blip r:embed="rId4">
            <a:alphaModFix/>
          </a:blip>
          <a:srcRect t="28791" b="28791"/>
          <a:stretch/>
        </p:blipFill>
        <p:spPr>
          <a:xfrm>
            <a:off x="2638425" y="2255830"/>
            <a:ext cx="4600573" cy="1303202"/>
          </a:xfrm>
          <a:prstGeom prst="rect">
            <a:avLst/>
          </a:prstGeom>
          <a:noFill/>
          <a:ln>
            <a:noFill/>
          </a:ln>
        </p:spPr>
      </p:pic>
      <p:pic>
        <p:nvPicPr>
          <p:cNvPr id="423" name="Google Shape;423;p45"/>
          <p:cNvPicPr preferRelativeResize="0"/>
          <p:nvPr/>
        </p:nvPicPr>
        <p:blipFill rotWithShape="1">
          <a:blip r:embed="rId5">
            <a:alphaModFix/>
          </a:blip>
          <a:srcRect t="28791" b="28791"/>
          <a:stretch/>
        </p:blipFill>
        <p:spPr>
          <a:xfrm>
            <a:off x="0" y="875667"/>
            <a:ext cx="4600573" cy="1303202"/>
          </a:xfrm>
          <a:prstGeom prst="rect">
            <a:avLst/>
          </a:prstGeom>
          <a:noFill/>
          <a:ln>
            <a:noFill/>
          </a:ln>
        </p:spPr>
      </p:pic>
      <p:sp>
        <p:nvSpPr>
          <p:cNvPr id="5" name="Google Shape;169;p29">
            <a:extLst>
              <a:ext uri="{FF2B5EF4-FFF2-40B4-BE49-F238E27FC236}">
                <a16:creationId xmlns:a16="http://schemas.microsoft.com/office/drawing/2014/main" id="{2F271627-E52D-1DEA-EB20-7A1C349F125C}"/>
              </a:ext>
            </a:extLst>
          </p:cNvPr>
          <p:cNvSpPr txBox="1">
            <a:spLocks/>
          </p:cNvSpPr>
          <p:nvPr/>
        </p:nvSpPr>
        <p:spPr>
          <a:xfrm>
            <a:off x="1122942" y="71604"/>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b="0" dirty="0">
                <a:solidFill>
                  <a:schemeClr val="accent2"/>
                </a:solidFill>
                <a:latin typeface="Calibri" panose="020F0502020204030204" pitchFamily="34" charset="0"/>
                <a:cs typeface="Calibri" panose="020F0502020204030204" pitchFamily="34" charset="0"/>
              </a:rPr>
              <a:t>Projected Impact and Future Considerations</a:t>
            </a:r>
          </a:p>
        </p:txBody>
      </p:sp>
      <p:grpSp>
        <p:nvGrpSpPr>
          <p:cNvPr id="6" name="Group 5">
            <a:extLst>
              <a:ext uri="{FF2B5EF4-FFF2-40B4-BE49-F238E27FC236}">
                <a16:creationId xmlns:a16="http://schemas.microsoft.com/office/drawing/2014/main" id="{5D72AECD-A5FA-8AB9-3DE2-88152E0250B3}"/>
              </a:ext>
            </a:extLst>
          </p:cNvPr>
          <p:cNvGrpSpPr/>
          <p:nvPr/>
        </p:nvGrpSpPr>
        <p:grpSpPr>
          <a:xfrm>
            <a:off x="-2" y="4921625"/>
            <a:ext cx="9144001" cy="221876"/>
            <a:chOff x="-26895" y="4982135"/>
            <a:chExt cx="8364072" cy="161365"/>
          </a:xfrm>
          <a:solidFill>
            <a:srgbClr val="CCDAF3"/>
          </a:solidFill>
        </p:grpSpPr>
        <p:sp>
          <p:nvSpPr>
            <p:cNvPr id="7" name="Rectangle 6">
              <a:extLst>
                <a:ext uri="{FF2B5EF4-FFF2-40B4-BE49-F238E27FC236}">
                  <a16:creationId xmlns:a16="http://schemas.microsoft.com/office/drawing/2014/main" id="{6B7B2E17-9E0B-C029-B835-F00AA82DBBF8}"/>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8" name="Rectangle 7">
              <a:extLst>
                <a:ext uri="{FF2B5EF4-FFF2-40B4-BE49-F238E27FC236}">
                  <a16:creationId xmlns:a16="http://schemas.microsoft.com/office/drawing/2014/main" id="{6C04635C-CA86-7FF8-DA77-06B0171558E2}"/>
                </a:ext>
              </a:extLst>
            </p:cNvPr>
            <p:cNvSpPr/>
            <p:nvPr/>
          </p:nvSpPr>
          <p:spPr>
            <a:xfrm>
              <a:off x="5549153"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9" name="Rectangle 8">
              <a:extLst>
                <a:ext uri="{FF2B5EF4-FFF2-40B4-BE49-F238E27FC236}">
                  <a16:creationId xmlns:a16="http://schemas.microsoft.com/office/drawing/2014/main" id="{9B0A88ED-1BC6-E8F0-7CC3-86165DEF50E1}"/>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27" name="Picture 26" descr="A picture containing text, tableware, plate, dishware&#10;&#10;Description automatically generated">
            <a:extLst>
              <a:ext uri="{FF2B5EF4-FFF2-40B4-BE49-F238E27FC236}">
                <a16:creationId xmlns:a16="http://schemas.microsoft.com/office/drawing/2014/main" id="{5863F1E9-71D0-D6EF-1E51-22D0C6FE0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9C1DCDCE-4678-9CE6-1B8D-96D1F6EB597D}"/>
            </a:ext>
          </a:extLst>
        </p:cNvPr>
        <p:cNvGrpSpPr/>
        <p:nvPr/>
      </p:nvGrpSpPr>
      <p:grpSpPr>
        <a:xfrm>
          <a:off x="0" y="0"/>
          <a:ext cx="0" cy="0"/>
          <a:chOff x="0" y="0"/>
          <a:chExt cx="0" cy="0"/>
        </a:xfrm>
      </p:grpSpPr>
      <p:sp>
        <p:nvSpPr>
          <p:cNvPr id="2" name="Google Shape;128;p26">
            <a:extLst>
              <a:ext uri="{FF2B5EF4-FFF2-40B4-BE49-F238E27FC236}">
                <a16:creationId xmlns:a16="http://schemas.microsoft.com/office/drawing/2014/main" id="{B8B878AF-C5E0-F8ED-E1DD-E5163ED2B2F0}"/>
              </a:ext>
            </a:extLst>
          </p:cNvPr>
          <p:cNvSpPr/>
          <p:nvPr/>
        </p:nvSpPr>
        <p:spPr>
          <a:xfrm rot="5400000">
            <a:off x="2725119" y="-1497251"/>
            <a:ext cx="4045959" cy="8791804"/>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alibri" panose="020F0502020204030204" pitchFamily="34" charset="0"/>
              <a:cs typeface="Calibri" panose="020F0502020204030204" pitchFamily="34" charset="0"/>
            </a:endParaRPr>
          </a:p>
        </p:txBody>
      </p:sp>
      <p:pic>
        <p:nvPicPr>
          <p:cNvPr id="420" name="Google Shape;420;p45">
            <a:extLst>
              <a:ext uri="{FF2B5EF4-FFF2-40B4-BE49-F238E27FC236}">
                <a16:creationId xmlns:a16="http://schemas.microsoft.com/office/drawing/2014/main" id="{E239E949-6585-00CD-7F13-88096F3BD634}"/>
              </a:ext>
            </a:extLst>
          </p:cNvPr>
          <p:cNvPicPr preferRelativeResize="0"/>
          <p:nvPr/>
        </p:nvPicPr>
        <p:blipFill rotWithShape="1">
          <a:blip r:embed="rId3">
            <a:alphaModFix/>
          </a:blip>
          <a:srcRect b="57481"/>
          <a:stretch/>
        </p:blipFill>
        <p:spPr>
          <a:xfrm>
            <a:off x="0" y="3636017"/>
            <a:ext cx="4600575" cy="1303200"/>
          </a:xfrm>
          <a:prstGeom prst="rect">
            <a:avLst/>
          </a:prstGeom>
          <a:noFill/>
          <a:ln>
            <a:noFill/>
          </a:ln>
        </p:spPr>
      </p:pic>
      <p:sp>
        <p:nvSpPr>
          <p:cNvPr id="421" name="Google Shape;421;p45">
            <a:extLst>
              <a:ext uri="{FF2B5EF4-FFF2-40B4-BE49-F238E27FC236}">
                <a16:creationId xmlns:a16="http://schemas.microsoft.com/office/drawing/2014/main" id="{9830CC8E-4001-E59B-3612-30A050BD0F70}"/>
              </a:ext>
            </a:extLst>
          </p:cNvPr>
          <p:cNvSpPr txBox="1">
            <a:spLocks noGrp="1"/>
          </p:cNvSpPr>
          <p:nvPr>
            <p:ph type="subTitle" idx="1"/>
          </p:nvPr>
        </p:nvSpPr>
        <p:spPr>
          <a:xfrm flipH="1">
            <a:off x="46870" y="2754370"/>
            <a:ext cx="2520230"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latin typeface="Calibri" panose="020F0502020204030204" pitchFamily="34" charset="0"/>
                <a:cs typeface="Calibri" panose="020F0502020204030204" pitchFamily="34" charset="0"/>
              </a:rPr>
              <a:t>Support low-income households, children, senior citizens,.</a:t>
            </a:r>
          </a:p>
          <a:p>
            <a:pPr marL="0" lvl="0" indent="0" algn="r" rtl="0">
              <a:spcBef>
                <a:spcPts val="0"/>
              </a:spcBef>
              <a:spcAft>
                <a:spcPts val="0"/>
              </a:spcAft>
              <a:buNone/>
            </a:pPr>
            <a:r>
              <a:rPr lang="en" sz="1200" b="1" dirty="0">
                <a:latin typeface="Calibri" panose="020F0502020204030204" pitchFamily="34" charset="0"/>
                <a:cs typeface="Calibri" panose="020F0502020204030204" pitchFamily="34" charset="0"/>
              </a:rPr>
              <a:t>Estimated greater than 330,000 individuals  </a:t>
            </a:r>
            <a:endParaRPr sz="1200" b="1" dirty="0">
              <a:latin typeface="Calibri" panose="020F0502020204030204" pitchFamily="34" charset="0"/>
              <a:cs typeface="Calibri" panose="020F0502020204030204" pitchFamily="34" charset="0"/>
            </a:endParaRPr>
          </a:p>
        </p:txBody>
      </p:sp>
      <p:pic>
        <p:nvPicPr>
          <p:cNvPr id="422" name="Google Shape;422;p45">
            <a:extLst>
              <a:ext uri="{FF2B5EF4-FFF2-40B4-BE49-F238E27FC236}">
                <a16:creationId xmlns:a16="http://schemas.microsoft.com/office/drawing/2014/main" id="{3913445D-077C-1767-A593-DBB50F6B3369}"/>
              </a:ext>
            </a:extLst>
          </p:cNvPr>
          <p:cNvPicPr preferRelativeResize="0"/>
          <p:nvPr/>
        </p:nvPicPr>
        <p:blipFill rotWithShape="1">
          <a:blip r:embed="rId4">
            <a:alphaModFix/>
          </a:blip>
          <a:srcRect t="28791" b="28791"/>
          <a:stretch/>
        </p:blipFill>
        <p:spPr>
          <a:xfrm>
            <a:off x="2638425" y="2255830"/>
            <a:ext cx="4600573" cy="1303202"/>
          </a:xfrm>
          <a:prstGeom prst="rect">
            <a:avLst/>
          </a:prstGeom>
          <a:noFill/>
          <a:ln>
            <a:noFill/>
          </a:ln>
        </p:spPr>
      </p:pic>
      <p:pic>
        <p:nvPicPr>
          <p:cNvPr id="423" name="Google Shape;423;p45">
            <a:extLst>
              <a:ext uri="{FF2B5EF4-FFF2-40B4-BE49-F238E27FC236}">
                <a16:creationId xmlns:a16="http://schemas.microsoft.com/office/drawing/2014/main" id="{4415F458-F7DD-7A19-D700-DA9F3913F690}"/>
              </a:ext>
            </a:extLst>
          </p:cNvPr>
          <p:cNvPicPr preferRelativeResize="0"/>
          <p:nvPr/>
        </p:nvPicPr>
        <p:blipFill rotWithShape="1">
          <a:blip r:embed="rId5">
            <a:alphaModFix/>
          </a:blip>
          <a:srcRect t="28791" b="28791"/>
          <a:stretch/>
        </p:blipFill>
        <p:spPr>
          <a:xfrm>
            <a:off x="0" y="875667"/>
            <a:ext cx="4600573" cy="1303202"/>
          </a:xfrm>
          <a:prstGeom prst="rect">
            <a:avLst/>
          </a:prstGeom>
          <a:noFill/>
          <a:ln>
            <a:noFill/>
          </a:ln>
        </p:spPr>
      </p:pic>
      <p:sp>
        <p:nvSpPr>
          <p:cNvPr id="424" name="Google Shape;424;p45">
            <a:extLst>
              <a:ext uri="{FF2B5EF4-FFF2-40B4-BE49-F238E27FC236}">
                <a16:creationId xmlns:a16="http://schemas.microsoft.com/office/drawing/2014/main" id="{380B3FAA-23D2-52BD-84A2-F85DA8816CB0}"/>
              </a:ext>
            </a:extLst>
          </p:cNvPr>
          <p:cNvSpPr/>
          <p:nvPr/>
        </p:nvSpPr>
        <p:spPr>
          <a:xfrm>
            <a:off x="3924225" y="875667"/>
            <a:ext cx="4096828"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6" name="Google Shape;426;p45">
            <a:extLst>
              <a:ext uri="{FF2B5EF4-FFF2-40B4-BE49-F238E27FC236}">
                <a16:creationId xmlns:a16="http://schemas.microsoft.com/office/drawing/2014/main" id="{97B26835-20D4-604F-A6BD-8EA08F6C4FCD}"/>
              </a:ext>
            </a:extLst>
          </p:cNvPr>
          <p:cNvSpPr/>
          <p:nvPr/>
        </p:nvSpPr>
        <p:spPr>
          <a:xfrm>
            <a:off x="3924225" y="3636017"/>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7" name="Google Shape;427;p45">
            <a:extLst>
              <a:ext uri="{FF2B5EF4-FFF2-40B4-BE49-F238E27FC236}">
                <a16:creationId xmlns:a16="http://schemas.microsoft.com/office/drawing/2014/main" id="{03E2C084-DD19-4316-B609-5C8976702102}"/>
              </a:ext>
            </a:extLst>
          </p:cNvPr>
          <p:cNvSpPr/>
          <p:nvPr/>
        </p:nvSpPr>
        <p:spPr>
          <a:xfrm flipH="1">
            <a:off x="352197" y="2255842"/>
            <a:ext cx="3432724"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8" name="Google Shape;428;p45">
            <a:extLst>
              <a:ext uri="{FF2B5EF4-FFF2-40B4-BE49-F238E27FC236}">
                <a16:creationId xmlns:a16="http://schemas.microsoft.com/office/drawing/2014/main" id="{144815C5-E505-7C7A-01E8-8AF58597B54C}"/>
              </a:ext>
            </a:extLst>
          </p:cNvPr>
          <p:cNvSpPr txBox="1">
            <a:spLocks noGrp="1"/>
          </p:cNvSpPr>
          <p:nvPr>
            <p:ph type="ctrTitle"/>
          </p:nvPr>
        </p:nvSpPr>
        <p:spPr>
          <a:xfrm>
            <a:off x="46870" y="2330978"/>
            <a:ext cx="356707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lt1"/>
                </a:solidFill>
                <a:latin typeface="Calibri" panose="020F0502020204030204" pitchFamily="34" charset="0"/>
                <a:cs typeface="Calibri" panose="020F0502020204030204" pitchFamily="34" charset="0"/>
              </a:rPr>
              <a:t>Benefit the young – and the old</a:t>
            </a:r>
            <a:endParaRPr sz="1800" dirty="0">
              <a:solidFill>
                <a:schemeClr val="lt1"/>
              </a:solidFill>
              <a:latin typeface="Calibri" panose="020F0502020204030204" pitchFamily="34" charset="0"/>
              <a:cs typeface="Calibri" panose="020F0502020204030204" pitchFamily="34" charset="0"/>
            </a:endParaRPr>
          </a:p>
        </p:txBody>
      </p:sp>
      <p:sp>
        <p:nvSpPr>
          <p:cNvPr id="429" name="Google Shape;429;p45">
            <a:extLst>
              <a:ext uri="{FF2B5EF4-FFF2-40B4-BE49-F238E27FC236}">
                <a16:creationId xmlns:a16="http://schemas.microsoft.com/office/drawing/2014/main" id="{83583690-268B-CAC2-259A-0B97340FF482}"/>
              </a:ext>
            </a:extLst>
          </p:cNvPr>
          <p:cNvSpPr txBox="1">
            <a:spLocks noGrp="1"/>
          </p:cNvSpPr>
          <p:nvPr>
            <p:ph type="subTitle" idx="2"/>
          </p:nvPr>
        </p:nvSpPr>
        <p:spPr>
          <a:xfrm>
            <a:off x="4682002" y="1357866"/>
            <a:ext cx="3339051"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panose="020F0502020204030204" pitchFamily="34" charset="0"/>
                <a:cs typeface="Calibri" panose="020F0502020204030204" pitchFamily="34" charset="0"/>
              </a:rPr>
              <a:t>Reduce rates by an estimated </a:t>
            </a:r>
            <a:r>
              <a:rPr lang="en-US" sz="1200" b="1" dirty="0">
                <a:latin typeface="Calibri" panose="020F0502020204030204" pitchFamily="34" charset="0"/>
                <a:cs typeface="Calibri" panose="020F0502020204030204" pitchFamily="34" charset="0"/>
              </a:rPr>
              <a:t>80%</a:t>
            </a:r>
            <a:r>
              <a:rPr lang="en-US" sz="1200" dirty="0">
                <a:latin typeface="Calibri" panose="020F0502020204030204" pitchFamily="34" charset="0"/>
                <a:cs typeface="Calibri" panose="020F0502020204030204" pitchFamily="34" charset="0"/>
              </a:rPr>
              <a:t> within San Bernardino County and </a:t>
            </a:r>
            <a:r>
              <a:rPr lang="en-US" sz="1200" b="1" dirty="0">
                <a:latin typeface="Calibri" panose="020F0502020204030204" pitchFamily="34" charset="0"/>
                <a:cs typeface="Calibri" panose="020F0502020204030204" pitchFamily="34" charset="0"/>
              </a:rPr>
              <a:t>30%</a:t>
            </a:r>
            <a:r>
              <a:rPr lang="en-US" sz="1200" dirty="0">
                <a:latin typeface="Calibri" panose="020F0502020204030204" pitchFamily="34" charset="0"/>
                <a:cs typeface="Calibri" panose="020F0502020204030204" pitchFamily="34" charset="0"/>
              </a:rPr>
              <a:t> within surrounding counties. </a:t>
            </a:r>
            <a:r>
              <a:rPr lang="en-US" sz="1200" b="1" dirty="0">
                <a:latin typeface="Calibri" panose="020F0502020204030204" pitchFamily="34" charset="0"/>
                <a:cs typeface="Calibri" panose="020F0502020204030204" pitchFamily="34" charset="0"/>
              </a:rPr>
              <a:t>Estimated 40.2% of county populations.</a:t>
            </a:r>
          </a:p>
        </p:txBody>
      </p:sp>
      <p:sp>
        <p:nvSpPr>
          <p:cNvPr id="430" name="Google Shape;430;p45">
            <a:extLst>
              <a:ext uri="{FF2B5EF4-FFF2-40B4-BE49-F238E27FC236}">
                <a16:creationId xmlns:a16="http://schemas.microsoft.com/office/drawing/2014/main" id="{EABF5733-C651-77C8-13FA-E9B8B2AA88C3}"/>
              </a:ext>
            </a:extLst>
          </p:cNvPr>
          <p:cNvSpPr txBox="1">
            <a:spLocks noGrp="1"/>
          </p:cNvSpPr>
          <p:nvPr>
            <p:ph type="ctrTitle" idx="3"/>
          </p:nvPr>
        </p:nvSpPr>
        <p:spPr>
          <a:xfrm>
            <a:off x="4622565" y="940537"/>
            <a:ext cx="368649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Decrease Low Access Food Rates</a:t>
            </a:r>
            <a:endParaRPr sz="1800" dirty="0">
              <a:solidFill>
                <a:schemeClr val="lt1"/>
              </a:solidFill>
              <a:latin typeface="Calibri" panose="020F0502020204030204" pitchFamily="34" charset="0"/>
              <a:cs typeface="Calibri" panose="020F0502020204030204" pitchFamily="34" charset="0"/>
            </a:endParaRPr>
          </a:p>
        </p:txBody>
      </p:sp>
      <p:sp>
        <p:nvSpPr>
          <p:cNvPr id="431" name="Google Shape;431;p45">
            <a:extLst>
              <a:ext uri="{FF2B5EF4-FFF2-40B4-BE49-F238E27FC236}">
                <a16:creationId xmlns:a16="http://schemas.microsoft.com/office/drawing/2014/main" id="{6D68CB0A-34B3-2C75-B92D-54BFC8B4DB10}"/>
              </a:ext>
            </a:extLst>
          </p:cNvPr>
          <p:cNvSpPr txBox="1">
            <a:spLocks noGrp="1"/>
          </p:cNvSpPr>
          <p:nvPr>
            <p:ph type="subTitle" idx="4"/>
          </p:nvPr>
        </p:nvSpPr>
        <p:spPr>
          <a:xfrm>
            <a:off x="4682002" y="4124592"/>
            <a:ext cx="435782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alibri" panose="020F0502020204030204" pitchFamily="34" charset="0"/>
                <a:cs typeface="Calibri" panose="020F0502020204030204" pitchFamily="34" charset="0"/>
              </a:rPr>
              <a:t>California, as a major operating hub for agricultural goods makes it a great strategic location to build </a:t>
            </a:r>
            <a:r>
              <a:rPr lang="en" sz="1200" b="1" dirty="0">
                <a:latin typeface="Calibri" panose="020F0502020204030204" pitchFamily="34" charset="0"/>
                <a:cs typeface="Calibri" panose="020F0502020204030204" pitchFamily="34" charset="0"/>
              </a:rPr>
              <a:t>farm to program connections</a:t>
            </a:r>
            <a:r>
              <a:rPr lang="en" sz="1200" dirty="0">
                <a:latin typeface="Calibri" panose="020F0502020204030204" pitchFamily="34" charset="0"/>
                <a:cs typeface="Calibri" panose="020F0502020204030204" pitchFamily="34" charset="0"/>
              </a:rPr>
              <a:t>, </a:t>
            </a:r>
            <a:r>
              <a:rPr lang="en" sz="1200" b="1" dirty="0">
                <a:latin typeface="Calibri" panose="020F0502020204030204" pitchFamily="34" charset="0"/>
                <a:cs typeface="Calibri" panose="020F0502020204030204" pitchFamily="34" charset="0"/>
              </a:rPr>
              <a:t>leverage existing infrastructure, or secure policy support.</a:t>
            </a:r>
            <a:endParaRPr sz="1200" b="1" dirty="0">
              <a:latin typeface="Calibri" panose="020F0502020204030204" pitchFamily="34" charset="0"/>
              <a:cs typeface="Calibri" panose="020F0502020204030204" pitchFamily="34" charset="0"/>
            </a:endParaRPr>
          </a:p>
        </p:txBody>
      </p:sp>
      <p:sp>
        <p:nvSpPr>
          <p:cNvPr id="432" name="Google Shape;432;p45">
            <a:extLst>
              <a:ext uri="{FF2B5EF4-FFF2-40B4-BE49-F238E27FC236}">
                <a16:creationId xmlns:a16="http://schemas.microsoft.com/office/drawing/2014/main" id="{F3017EF4-1756-80E5-F351-FE3DA02F1A2F}"/>
              </a:ext>
            </a:extLst>
          </p:cNvPr>
          <p:cNvSpPr txBox="1">
            <a:spLocks noGrp="1"/>
          </p:cNvSpPr>
          <p:nvPr>
            <p:ph type="ctrTitle" idx="5"/>
          </p:nvPr>
        </p:nvSpPr>
        <p:spPr>
          <a:xfrm>
            <a:off x="4164825" y="3727858"/>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Improve Connections</a:t>
            </a:r>
            <a:endParaRPr sz="1800" dirty="0">
              <a:solidFill>
                <a:schemeClr val="lt1"/>
              </a:solidFill>
              <a:latin typeface="Calibri" panose="020F0502020204030204" pitchFamily="34" charset="0"/>
              <a:cs typeface="Calibri" panose="020F0502020204030204" pitchFamily="34" charset="0"/>
            </a:endParaRPr>
          </a:p>
        </p:txBody>
      </p:sp>
      <p:sp>
        <p:nvSpPr>
          <p:cNvPr id="5" name="Google Shape;169;p29">
            <a:extLst>
              <a:ext uri="{FF2B5EF4-FFF2-40B4-BE49-F238E27FC236}">
                <a16:creationId xmlns:a16="http://schemas.microsoft.com/office/drawing/2014/main" id="{C59DB770-B63D-1C43-6A2E-ADF3A1AC1FE2}"/>
              </a:ext>
            </a:extLst>
          </p:cNvPr>
          <p:cNvSpPr txBox="1">
            <a:spLocks/>
          </p:cNvSpPr>
          <p:nvPr/>
        </p:nvSpPr>
        <p:spPr>
          <a:xfrm>
            <a:off x="1122942" y="71604"/>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dirty="0">
                <a:solidFill>
                  <a:schemeClr val="accent4"/>
                </a:solidFill>
                <a:latin typeface="Calibri" panose="020F0502020204030204" pitchFamily="34" charset="0"/>
                <a:cs typeface="Calibri" panose="020F0502020204030204" pitchFamily="34" charset="0"/>
              </a:rPr>
              <a:t>Projected Impact </a:t>
            </a:r>
            <a:r>
              <a:rPr lang="en-US" b="0" dirty="0">
                <a:solidFill>
                  <a:schemeClr val="accent2"/>
                </a:solidFill>
                <a:latin typeface="Calibri" panose="020F0502020204030204" pitchFamily="34" charset="0"/>
                <a:cs typeface="Calibri" panose="020F0502020204030204" pitchFamily="34" charset="0"/>
              </a:rPr>
              <a:t>and Future Considerations</a:t>
            </a:r>
          </a:p>
        </p:txBody>
      </p:sp>
      <p:grpSp>
        <p:nvGrpSpPr>
          <p:cNvPr id="6" name="Group 5">
            <a:extLst>
              <a:ext uri="{FF2B5EF4-FFF2-40B4-BE49-F238E27FC236}">
                <a16:creationId xmlns:a16="http://schemas.microsoft.com/office/drawing/2014/main" id="{4C67617D-9E61-811D-7B16-0C05A6D963AF}"/>
              </a:ext>
            </a:extLst>
          </p:cNvPr>
          <p:cNvGrpSpPr/>
          <p:nvPr/>
        </p:nvGrpSpPr>
        <p:grpSpPr>
          <a:xfrm>
            <a:off x="-2" y="4921625"/>
            <a:ext cx="9144001" cy="221876"/>
            <a:chOff x="-26895" y="4982135"/>
            <a:chExt cx="8364072" cy="161365"/>
          </a:xfrm>
          <a:solidFill>
            <a:srgbClr val="CCDAF3"/>
          </a:solidFill>
        </p:grpSpPr>
        <p:sp>
          <p:nvSpPr>
            <p:cNvPr id="7" name="Rectangle 6">
              <a:extLst>
                <a:ext uri="{FF2B5EF4-FFF2-40B4-BE49-F238E27FC236}">
                  <a16:creationId xmlns:a16="http://schemas.microsoft.com/office/drawing/2014/main" id="{4ABE50C2-4C80-1EC3-F4CD-267770D94F9F}"/>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8" name="Rectangle 7">
              <a:extLst>
                <a:ext uri="{FF2B5EF4-FFF2-40B4-BE49-F238E27FC236}">
                  <a16:creationId xmlns:a16="http://schemas.microsoft.com/office/drawing/2014/main" id="{D5FB8F1A-6B0C-A5A5-8E70-1417AF5D2EA1}"/>
                </a:ext>
              </a:extLst>
            </p:cNvPr>
            <p:cNvSpPr/>
            <p:nvPr/>
          </p:nvSpPr>
          <p:spPr>
            <a:xfrm>
              <a:off x="5549153"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9" name="Rectangle 8">
              <a:extLst>
                <a:ext uri="{FF2B5EF4-FFF2-40B4-BE49-F238E27FC236}">
                  <a16:creationId xmlns:a16="http://schemas.microsoft.com/office/drawing/2014/main" id="{82AE76FC-7799-F50B-DA78-86ED64FB116E}"/>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10" name="Picture 9" descr="A picture containing text, tableware, plate, dishware&#10;&#10;Description automatically generated">
            <a:extLst>
              <a:ext uri="{FF2B5EF4-FFF2-40B4-BE49-F238E27FC236}">
                <a16:creationId xmlns:a16="http://schemas.microsoft.com/office/drawing/2014/main" id="{73821271-2F13-7EC9-61CA-09820C4531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extLst>
      <p:ext uri="{BB962C8B-B14F-4D97-AF65-F5344CB8AC3E}">
        <p14:creationId xmlns:p14="http://schemas.microsoft.com/office/powerpoint/2010/main" val="288498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0F92A6FD-CBDA-ECC2-DA6C-63523C07B2E9}"/>
            </a:ext>
          </a:extLst>
        </p:cNvPr>
        <p:cNvGrpSpPr/>
        <p:nvPr/>
      </p:nvGrpSpPr>
      <p:grpSpPr>
        <a:xfrm>
          <a:off x="0" y="0"/>
          <a:ext cx="0" cy="0"/>
          <a:chOff x="0" y="0"/>
          <a:chExt cx="0" cy="0"/>
        </a:xfrm>
      </p:grpSpPr>
      <p:sp>
        <p:nvSpPr>
          <p:cNvPr id="2" name="Google Shape;128;p26">
            <a:extLst>
              <a:ext uri="{FF2B5EF4-FFF2-40B4-BE49-F238E27FC236}">
                <a16:creationId xmlns:a16="http://schemas.microsoft.com/office/drawing/2014/main" id="{EFCDB190-5FE5-FB2B-CDEC-779D5D8995D9}"/>
              </a:ext>
            </a:extLst>
          </p:cNvPr>
          <p:cNvSpPr/>
          <p:nvPr/>
        </p:nvSpPr>
        <p:spPr>
          <a:xfrm rot="5400000">
            <a:off x="2725119" y="-1497251"/>
            <a:ext cx="4045959" cy="8791804"/>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alibri" panose="020F0502020204030204" pitchFamily="34" charset="0"/>
              <a:cs typeface="Calibri" panose="020F0502020204030204" pitchFamily="34" charset="0"/>
            </a:endParaRPr>
          </a:p>
        </p:txBody>
      </p:sp>
      <p:pic>
        <p:nvPicPr>
          <p:cNvPr id="420" name="Google Shape;420;p45">
            <a:extLst>
              <a:ext uri="{FF2B5EF4-FFF2-40B4-BE49-F238E27FC236}">
                <a16:creationId xmlns:a16="http://schemas.microsoft.com/office/drawing/2014/main" id="{D6B52950-83D7-00B4-21C3-3762FE46A6ED}"/>
              </a:ext>
            </a:extLst>
          </p:cNvPr>
          <p:cNvPicPr preferRelativeResize="0"/>
          <p:nvPr/>
        </p:nvPicPr>
        <p:blipFill rotWithShape="1">
          <a:blip r:embed="rId3">
            <a:alphaModFix/>
          </a:blip>
          <a:srcRect b="57481"/>
          <a:stretch/>
        </p:blipFill>
        <p:spPr>
          <a:xfrm>
            <a:off x="0" y="3636017"/>
            <a:ext cx="4600575" cy="1303200"/>
          </a:xfrm>
          <a:prstGeom prst="rect">
            <a:avLst/>
          </a:prstGeom>
          <a:noFill/>
          <a:ln>
            <a:noFill/>
          </a:ln>
        </p:spPr>
      </p:pic>
      <p:sp>
        <p:nvSpPr>
          <p:cNvPr id="421" name="Google Shape;421;p45">
            <a:extLst>
              <a:ext uri="{FF2B5EF4-FFF2-40B4-BE49-F238E27FC236}">
                <a16:creationId xmlns:a16="http://schemas.microsoft.com/office/drawing/2014/main" id="{055C2B60-8CC8-97A1-2A3D-5BAEBCDE16D0}"/>
              </a:ext>
            </a:extLst>
          </p:cNvPr>
          <p:cNvSpPr txBox="1">
            <a:spLocks noGrp="1"/>
          </p:cNvSpPr>
          <p:nvPr>
            <p:ph type="subTitle" idx="1"/>
          </p:nvPr>
        </p:nvSpPr>
        <p:spPr>
          <a:xfrm flipH="1">
            <a:off x="46870" y="2754370"/>
            <a:ext cx="2520230"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latin typeface="Calibri" panose="020F0502020204030204" pitchFamily="34" charset="0"/>
                <a:cs typeface="Calibri" panose="020F0502020204030204" pitchFamily="34" charset="0"/>
              </a:rPr>
              <a:t>Support low-income households, children, senior citizens,.</a:t>
            </a:r>
          </a:p>
          <a:p>
            <a:pPr marL="0" lvl="0" indent="0" algn="r" rtl="0">
              <a:spcBef>
                <a:spcPts val="0"/>
              </a:spcBef>
              <a:spcAft>
                <a:spcPts val="0"/>
              </a:spcAft>
              <a:buNone/>
            </a:pPr>
            <a:r>
              <a:rPr lang="en" sz="1200" b="1" dirty="0">
                <a:latin typeface="Calibri" panose="020F0502020204030204" pitchFamily="34" charset="0"/>
                <a:cs typeface="Calibri" panose="020F0502020204030204" pitchFamily="34" charset="0"/>
              </a:rPr>
              <a:t>Estimated greater than 330,000 individuals  </a:t>
            </a:r>
            <a:endParaRPr sz="1200" b="1" dirty="0">
              <a:latin typeface="Calibri" panose="020F0502020204030204" pitchFamily="34" charset="0"/>
              <a:cs typeface="Calibri" panose="020F0502020204030204" pitchFamily="34" charset="0"/>
            </a:endParaRPr>
          </a:p>
        </p:txBody>
      </p:sp>
      <p:pic>
        <p:nvPicPr>
          <p:cNvPr id="422" name="Google Shape;422;p45">
            <a:extLst>
              <a:ext uri="{FF2B5EF4-FFF2-40B4-BE49-F238E27FC236}">
                <a16:creationId xmlns:a16="http://schemas.microsoft.com/office/drawing/2014/main" id="{B99F0E18-B9B4-958B-E91A-BA25E824B0A0}"/>
              </a:ext>
            </a:extLst>
          </p:cNvPr>
          <p:cNvPicPr preferRelativeResize="0"/>
          <p:nvPr/>
        </p:nvPicPr>
        <p:blipFill rotWithShape="1">
          <a:blip r:embed="rId4">
            <a:alphaModFix/>
          </a:blip>
          <a:srcRect t="28791" b="28791"/>
          <a:stretch/>
        </p:blipFill>
        <p:spPr>
          <a:xfrm>
            <a:off x="2638425" y="2255830"/>
            <a:ext cx="4600573" cy="1303202"/>
          </a:xfrm>
          <a:prstGeom prst="rect">
            <a:avLst/>
          </a:prstGeom>
          <a:noFill/>
          <a:ln>
            <a:noFill/>
          </a:ln>
        </p:spPr>
      </p:pic>
      <p:pic>
        <p:nvPicPr>
          <p:cNvPr id="423" name="Google Shape;423;p45">
            <a:extLst>
              <a:ext uri="{FF2B5EF4-FFF2-40B4-BE49-F238E27FC236}">
                <a16:creationId xmlns:a16="http://schemas.microsoft.com/office/drawing/2014/main" id="{51584569-B864-BA84-A652-622E3D92BDDD}"/>
              </a:ext>
            </a:extLst>
          </p:cNvPr>
          <p:cNvPicPr preferRelativeResize="0"/>
          <p:nvPr/>
        </p:nvPicPr>
        <p:blipFill rotWithShape="1">
          <a:blip r:embed="rId5">
            <a:alphaModFix/>
          </a:blip>
          <a:srcRect t="28791" b="28791"/>
          <a:stretch/>
        </p:blipFill>
        <p:spPr>
          <a:xfrm>
            <a:off x="0" y="875667"/>
            <a:ext cx="4600573" cy="1303202"/>
          </a:xfrm>
          <a:prstGeom prst="rect">
            <a:avLst/>
          </a:prstGeom>
          <a:noFill/>
          <a:ln>
            <a:noFill/>
          </a:ln>
        </p:spPr>
      </p:pic>
      <p:sp>
        <p:nvSpPr>
          <p:cNvPr id="424" name="Google Shape;424;p45">
            <a:extLst>
              <a:ext uri="{FF2B5EF4-FFF2-40B4-BE49-F238E27FC236}">
                <a16:creationId xmlns:a16="http://schemas.microsoft.com/office/drawing/2014/main" id="{25813D05-2C71-F6EE-34BC-5590E5777C65}"/>
              </a:ext>
            </a:extLst>
          </p:cNvPr>
          <p:cNvSpPr/>
          <p:nvPr/>
        </p:nvSpPr>
        <p:spPr>
          <a:xfrm>
            <a:off x="3924225" y="875667"/>
            <a:ext cx="4096828"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6" name="Google Shape;426;p45">
            <a:extLst>
              <a:ext uri="{FF2B5EF4-FFF2-40B4-BE49-F238E27FC236}">
                <a16:creationId xmlns:a16="http://schemas.microsoft.com/office/drawing/2014/main" id="{B3BFE183-0D3C-A9C8-AE29-01A96F942345}"/>
              </a:ext>
            </a:extLst>
          </p:cNvPr>
          <p:cNvSpPr/>
          <p:nvPr/>
        </p:nvSpPr>
        <p:spPr>
          <a:xfrm>
            <a:off x="3924225" y="3636017"/>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7" name="Google Shape;427;p45">
            <a:extLst>
              <a:ext uri="{FF2B5EF4-FFF2-40B4-BE49-F238E27FC236}">
                <a16:creationId xmlns:a16="http://schemas.microsoft.com/office/drawing/2014/main" id="{39C7A4ED-E281-1996-3F44-5CF2C3B71444}"/>
              </a:ext>
            </a:extLst>
          </p:cNvPr>
          <p:cNvSpPr/>
          <p:nvPr/>
        </p:nvSpPr>
        <p:spPr>
          <a:xfrm flipH="1">
            <a:off x="352197" y="2255842"/>
            <a:ext cx="3432724"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8" name="Google Shape;428;p45">
            <a:extLst>
              <a:ext uri="{FF2B5EF4-FFF2-40B4-BE49-F238E27FC236}">
                <a16:creationId xmlns:a16="http://schemas.microsoft.com/office/drawing/2014/main" id="{5AAB7F06-9069-95D6-EC63-7C84C057C05C}"/>
              </a:ext>
            </a:extLst>
          </p:cNvPr>
          <p:cNvSpPr txBox="1">
            <a:spLocks noGrp="1"/>
          </p:cNvSpPr>
          <p:nvPr>
            <p:ph type="ctrTitle"/>
          </p:nvPr>
        </p:nvSpPr>
        <p:spPr>
          <a:xfrm>
            <a:off x="46870" y="2330978"/>
            <a:ext cx="356707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lt1"/>
                </a:solidFill>
                <a:latin typeface="Calibri" panose="020F0502020204030204" pitchFamily="34" charset="0"/>
                <a:cs typeface="Calibri" panose="020F0502020204030204" pitchFamily="34" charset="0"/>
              </a:rPr>
              <a:t>Benefit the young – and the old</a:t>
            </a:r>
            <a:endParaRPr sz="1800" dirty="0">
              <a:solidFill>
                <a:schemeClr val="lt1"/>
              </a:solidFill>
              <a:latin typeface="Calibri" panose="020F0502020204030204" pitchFamily="34" charset="0"/>
              <a:cs typeface="Calibri" panose="020F0502020204030204" pitchFamily="34" charset="0"/>
            </a:endParaRPr>
          </a:p>
        </p:txBody>
      </p:sp>
      <p:sp>
        <p:nvSpPr>
          <p:cNvPr id="429" name="Google Shape;429;p45">
            <a:extLst>
              <a:ext uri="{FF2B5EF4-FFF2-40B4-BE49-F238E27FC236}">
                <a16:creationId xmlns:a16="http://schemas.microsoft.com/office/drawing/2014/main" id="{ADA47ACE-85EE-ACD0-251E-430F3BE77052}"/>
              </a:ext>
            </a:extLst>
          </p:cNvPr>
          <p:cNvSpPr txBox="1">
            <a:spLocks noGrp="1"/>
          </p:cNvSpPr>
          <p:nvPr>
            <p:ph type="subTitle" idx="2"/>
          </p:nvPr>
        </p:nvSpPr>
        <p:spPr>
          <a:xfrm>
            <a:off x="4682002" y="1357866"/>
            <a:ext cx="3339051"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panose="020F0502020204030204" pitchFamily="34" charset="0"/>
                <a:cs typeface="Calibri" panose="020F0502020204030204" pitchFamily="34" charset="0"/>
              </a:rPr>
              <a:t>Reduce rates by an estimated </a:t>
            </a:r>
            <a:r>
              <a:rPr lang="en-US" sz="1200" b="1" dirty="0">
                <a:latin typeface="Calibri" panose="020F0502020204030204" pitchFamily="34" charset="0"/>
                <a:cs typeface="Calibri" panose="020F0502020204030204" pitchFamily="34" charset="0"/>
              </a:rPr>
              <a:t>80%</a:t>
            </a:r>
            <a:r>
              <a:rPr lang="en-US" sz="1200" dirty="0">
                <a:latin typeface="Calibri" panose="020F0502020204030204" pitchFamily="34" charset="0"/>
                <a:cs typeface="Calibri" panose="020F0502020204030204" pitchFamily="34" charset="0"/>
              </a:rPr>
              <a:t> within San Bernardino County and </a:t>
            </a:r>
            <a:r>
              <a:rPr lang="en-US" sz="1200" b="1" dirty="0">
                <a:latin typeface="Calibri" panose="020F0502020204030204" pitchFamily="34" charset="0"/>
                <a:cs typeface="Calibri" panose="020F0502020204030204" pitchFamily="34" charset="0"/>
              </a:rPr>
              <a:t>30%</a:t>
            </a:r>
            <a:r>
              <a:rPr lang="en-US" sz="1200" dirty="0">
                <a:latin typeface="Calibri" panose="020F0502020204030204" pitchFamily="34" charset="0"/>
                <a:cs typeface="Calibri" panose="020F0502020204030204" pitchFamily="34" charset="0"/>
              </a:rPr>
              <a:t> within surrounding counties. </a:t>
            </a:r>
            <a:r>
              <a:rPr lang="en-US" sz="1200" b="1" dirty="0">
                <a:latin typeface="Calibri" panose="020F0502020204030204" pitchFamily="34" charset="0"/>
                <a:cs typeface="Calibri" panose="020F0502020204030204" pitchFamily="34" charset="0"/>
              </a:rPr>
              <a:t>Estimated 40.2% of county populations.</a:t>
            </a:r>
          </a:p>
        </p:txBody>
      </p:sp>
      <p:sp>
        <p:nvSpPr>
          <p:cNvPr id="430" name="Google Shape;430;p45">
            <a:extLst>
              <a:ext uri="{FF2B5EF4-FFF2-40B4-BE49-F238E27FC236}">
                <a16:creationId xmlns:a16="http://schemas.microsoft.com/office/drawing/2014/main" id="{82C9DE56-5F69-98C5-A497-9155739ECB18}"/>
              </a:ext>
            </a:extLst>
          </p:cNvPr>
          <p:cNvSpPr txBox="1">
            <a:spLocks noGrp="1"/>
          </p:cNvSpPr>
          <p:nvPr>
            <p:ph type="ctrTitle" idx="3"/>
          </p:nvPr>
        </p:nvSpPr>
        <p:spPr>
          <a:xfrm>
            <a:off x="4622565" y="940537"/>
            <a:ext cx="368649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Decrease Low Access Food Rates</a:t>
            </a:r>
            <a:endParaRPr sz="1800" dirty="0">
              <a:solidFill>
                <a:schemeClr val="lt1"/>
              </a:solidFill>
              <a:latin typeface="Calibri" panose="020F0502020204030204" pitchFamily="34" charset="0"/>
              <a:cs typeface="Calibri" panose="020F0502020204030204" pitchFamily="34" charset="0"/>
            </a:endParaRPr>
          </a:p>
        </p:txBody>
      </p:sp>
      <p:sp>
        <p:nvSpPr>
          <p:cNvPr id="431" name="Google Shape;431;p45">
            <a:extLst>
              <a:ext uri="{FF2B5EF4-FFF2-40B4-BE49-F238E27FC236}">
                <a16:creationId xmlns:a16="http://schemas.microsoft.com/office/drawing/2014/main" id="{9EF9D29C-7CAA-4C7F-6195-7A5A5AAB8337}"/>
              </a:ext>
            </a:extLst>
          </p:cNvPr>
          <p:cNvSpPr txBox="1">
            <a:spLocks noGrp="1"/>
          </p:cNvSpPr>
          <p:nvPr>
            <p:ph type="subTitle" idx="4"/>
          </p:nvPr>
        </p:nvSpPr>
        <p:spPr>
          <a:xfrm>
            <a:off x="4682002" y="4124592"/>
            <a:ext cx="435782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alibri" panose="020F0502020204030204" pitchFamily="34" charset="0"/>
                <a:cs typeface="Calibri" panose="020F0502020204030204" pitchFamily="34" charset="0"/>
              </a:rPr>
              <a:t>California, as a major operating hub for agricultural goods makes it a great strategic location to build </a:t>
            </a:r>
            <a:r>
              <a:rPr lang="en" sz="1200" b="1" dirty="0">
                <a:latin typeface="Calibri" panose="020F0502020204030204" pitchFamily="34" charset="0"/>
                <a:cs typeface="Calibri" panose="020F0502020204030204" pitchFamily="34" charset="0"/>
              </a:rPr>
              <a:t>farm to program connections</a:t>
            </a:r>
            <a:r>
              <a:rPr lang="en" sz="1200" dirty="0">
                <a:latin typeface="Calibri" panose="020F0502020204030204" pitchFamily="34" charset="0"/>
                <a:cs typeface="Calibri" panose="020F0502020204030204" pitchFamily="34" charset="0"/>
              </a:rPr>
              <a:t>, </a:t>
            </a:r>
            <a:r>
              <a:rPr lang="en" sz="1200" b="1" dirty="0">
                <a:latin typeface="Calibri" panose="020F0502020204030204" pitchFamily="34" charset="0"/>
                <a:cs typeface="Calibri" panose="020F0502020204030204" pitchFamily="34" charset="0"/>
              </a:rPr>
              <a:t>leverage existing infrastructure, or secure policy support.</a:t>
            </a:r>
            <a:endParaRPr sz="1200" b="1" dirty="0">
              <a:latin typeface="Calibri" panose="020F0502020204030204" pitchFamily="34" charset="0"/>
              <a:cs typeface="Calibri" panose="020F0502020204030204" pitchFamily="34" charset="0"/>
            </a:endParaRPr>
          </a:p>
        </p:txBody>
      </p:sp>
      <p:sp>
        <p:nvSpPr>
          <p:cNvPr id="432" name="Google Shape;432;p45">
            <a:extLst>
              <a:ext uri="{FF2B5EF4-FFF2-40B4-BE49-F238E27FC236}">
                <a16:creationId xmlns:a16="http://schemas.microsoft.com/office/drawing/2014/main" id="{C9E8CED3-FB8A-FE9D-764F-94D871443F77}"/>
              </a:ext>
            </a:extLst>
          </p:cNvPr>
          <p:cNvSpPr txBox="1">
            <a:spLocks noGrp="1"/>
          </p:cNvSpPr>
          <p:nvPr>
            <p:ph type="ctrTitle" idx="5"/>
          </p:nvPr>
        </p:nvSpPr>
        <p:spPr>
          <a:xfrm>
            <a:off x="4164825" y="3727858"/>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Improve Connections</a:t>
            </a:r>
            <a:endParaRPr sz="1800" dirty="0">
              <a:solidFill>
                <a:schemeClr val="lt1"/>
              </a:solidFill>
              <a:latin typeface="Calibri" panose="020F0502020204030204" pitchFamily="34" charset="0"/>
              <a:cs typeface="Calibri" panose="020F0502020204030204" pitchFamily="34" charset="0"/>
            </a:endParaRPr>
          </a:p>
        </p:txBody>
      </p:sp>
      <p:sp>
        <p:nvSpPr>
          <p:cNvPr id="5" name="Google Shape;169;p29">
            <a:extLst>
              <a:ext uri="{FF2B5EF4-FFF2-40B4-BE49-F238E27FC236}">
                <a16:creationId xmlns:a16="http://schemas.microsoft.com/office/drawing/2014/main" id="{D2C1D5B9-F6E5-BB38-B498-1EDEA88C7BB2}"/>
              </a:ext>
            </a:extLst>
          </p:cNvPr>
          <p:cNvSpPr txBox="1">
            <a:spLocks/>
          </p:cNvSpPr>
          <p:nvPr/>
        </p:nvSpPr>
        <p:spPr>
          <a:xfrm>
            <a:off x="1122942" y="71604"/>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dirty="0">
                <a:solidFill>
                  <a:schemeClr val="accent4"/>
                </a:solidFill>
                <a:latin typeface="Calibri" panose="020F0502020204030204" pitchFamily="34" charset="0"/>
                <a:cs typeface="Calibri" panose="020F0502020204030204" pitchFamily="34" charset="0"/>
              </a:rPr>
              <a:t>Projected Impact </a:t>
            </a:r>
            <a:r>
              <a:rPr lang="en-US" b="0" dirty="0">
                <a:solidFill>
                  <a:schemeClr val="accent2"/>
                </a:solidFill>
                <a:latin typeface="Calibri" panose="020F0502020204030204" pitchFamily="34" charset="0"/>
                <a:cs typeface="Calibri" panose="020F0502020204030204" pitchFamily="34" charset="0"/>
              </a:rPr>
              <a:t>and Future Considerations</a:t>
            </a:r>
          </a:p>
        </p:txBody>
      </p:sp>
      <p:grpSp>
        <p:nvGrpSpPr>
          <p:cNvPr id="6" name="Group 5">
            <a:extLst>
              <a:ext uri="{FF2B5EF4-FFF2-40B4-BE49-F238E27FC236}">
                <a16:creationId xmlns:a16="http://schemas.microsoft.com/office/drawing/2014/main" id="{B06D0B44-7013-2F7E-4B0E-72A4EA2FF632}"/>
              </a:ext>
            </a:extLst>
          </p:cNvPr>
          <p:cNvGrpSpPr/>
          <p:nvPr/>
        </p:nvGrpSpPr>
        <p:grpSpPr>
          <a:xfrm>
            <a:off x="-2" y="4921625"/>
            <a:ext cx="9144001" cy="221876"/>
            <a:chOff x="-26895" y="4982135"/>
            <a:chExt cx="8364072" cy="161365"/>
          </a:xfrm>
          <a:solidFill>
            <a:srgbClr val="CCDAF3"/>
          </a:solidFill>
        </p:grpSpPr>
        <p:sp>
          <p:nvSpPr>
            <p:cNvPr id="7" name="Rectangle 6">
              <a:extLst>
                <a:ext uri="{FF2B5EF4-FFF2-40B4-BE49-F238E27FC236}">
                  <a16:creationId xmlns:a16="http://schemas.microsoft.com/office/drawing/2014/main" id="{03A0C972-5169-2E89-CA40-87070C6AEF12}"/>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8" name="Rectangle 7">
              <a:extLst>
                <a:ext uri="{FF2B5EF4-FFF2-40B4-BE49-F238E27FC236}">
                  <a16:creationId xmlns:a16="http://schemas.microsoft.com/office/drawing/2014/main" id="{63E4E071-2802-1CF8-BA7A-A7711EB150AB}"/>
                </a:ext>
              </a:extLst>
            </p:cNvPr>
            <p:cNvSpPr/>
            <p:nvPr/>
          </p:nvSpPr>
          <p:spPr>
            <a:xfrm>
              <a:off x="5549153"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9" name="Rectangle 8">
              <a:extLst>
                <a:ext uri="{FF2B5EF4-FFF2-40B4-BE49-F238E27FC236}">
                  <a16:creationId xmlns:a16="http://schemas.microsoft.com/office/drawing/2014/main" id="{CB6D3357-0B15-4664-69C5-E7D4FD899C57}"/>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3" name="Picture 2" descr="A picture containing text, tableware, plate, dishware&#10;&#10;Description automatically generated">
            <a:extLst>
              <a:ext uri="{FF2B5EF4-FFF2-40B4-BE49-F238E27FC236}">
                <a16:creationId xmlns:a16="http://schemas.microsoft.com/office/drawing/2014/main" id="{40CA68D5-2679-A9CA-50A0-BC71A961D6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extLst>
      <p:ext uri="{BB962C8B-B14F-4D97-AF65-F5344CB8AC3E}">
        <p14:creationId xmlns:p14="http://schemas.microsoft.com/office/powerpoint/2010/main" val="133541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D2CBFC1F-B41F-73D3-1A52-7DDBA8516F78}"/>
            </a:ext>
          </a:extLst>
        </p:cNvPr>
        <p:cNvGrpSpPr/>
        <p:nvPr/>
      </p:nvGrpSpPr>
      <p:grpSpPr>
        <a:xfrm>
          <a:off x="0" y="0"/>
          <a:ext cx="0" cy="0"/>
          <a:chOff x="0" y="0"/>
          <a:chExt cx="0" cy="0"/>
        </a:xfrm>
      </p:grpSpPr>
      <p:sp>
        <p:nvSpPr>
          <p:cNvPr id="2" name="Google Shape;128;p26">
            <a:extLst>
              <a:ext uri="{FF2B5EF4-FFF2-40B4-BE49-F238E27FC236}">
                <a16:creationId xmlns:a16="http://schemas.microsoft.com/office/drawing/2014/main" id="{00B30AB8-3958-C414-1951-77661DC673FA}"/>
              </a:ext>
            </a:extLst>
          </p:cNvPr>
          <p:cNvSpPr/>
          <p:nvPr/>
        </p:nvSpPr>
        <p:spPr>
          <a:xfrm rot="5400000">
            <a:off x="2549021" y="-1569181"/>
            <a:ext cx="4045959" cy="8935658"/>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alibri" panose="020F0502020204030204" pitchFamily="34" charset="0"/>
              <a:cs typeface="Calibri" panose="020F0502020204030204" pitchFamily="34" charset="0"/>
            </a:endParaRPr>
          </a:p>
        </p:txBody>
      </p:sp>
      <p:sp>
        <p:nvSpPr>
          <p:cNvPr id="421" name="Google Shape;421;p45">
            <a:extLst>
              <a:ext uri="{FF2B5EF4-FFF2-40B4-BE49-F238E27FC236}">
                <a16:creationId xmlns:a16="http://schemas.microsoft.com/office/drawing/2014/main" id="{2E9DCC84-5199-D84D-3067-4BB164A37EF5}"/>
              </a:ext>
            </a:extLst>
          </p:cNvPr>
          <p:cNvSpPr txBox="1">
            <a:spLocks noGrp="1"/>
          </p:cNvSpPr>
          <p:nvPr>
            <p:ph type="subTitle" idx="1"/>
          </p:nvPr>
        </p:nvSpPr>
        <p:spPr>
          <a:xfrm flipH="1">
            <a:off x="46870" y="2754370"/>
            <a:ext cx="3830482"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latin typeface="Calibri" panose="020F0502020204030204" pitchFamily="34" charset="0"/>
                <a:cs typeface="Calibri" panose="020F0502020204030204" pitchFamily="34" charset="0"/>
              </a:rPr>
              <a:t>Many food access programs rely on digital tools. Nearly 45% of the population in the counties are from a minority background. Evaluating English fluency and digital literacy may improve engagement rates and help future planning.</a:t>
            </a:r>
            <a:endParaRPr sz="1200" dirty="0">
              <a:latin typeface="Calibri" panose="020F0502020204030204" pitchFamily="34" charset="0"/>
              <a:cs typeface="Calibri" panose="020F0502020204030204" pitchFamily="34" charset="0"/>
            </a:endParaRPr>
          </a:p>
        </p:txBody>
      </p:sp>
      <p:sp>
        <p:nvSpPr>
          <p:cNvPr id="424" name="Google Shape;424;p45">
            <a:extLst>
              <a:ext uri="{FF2B5EF4-FFF2-40B4-BE49-F238E27FC236}">
                <a16:creationId xmlns:a16="http://schemas.microsoft.com/office/drawing/2014/main" id="{5C5988D8-613A-FB2A-A113-A6F24F66C0AA}"/>
              </a:ext>
            </a:extLst>
          </p:cNvPr>
          <p:cNvSpPr/>
          <p:nvPr/>
        </p:nvSpPr>
        <p:spPr>
          <a:xfrm>
            <a:off x="3784921" y="875667"/>
            <a:ext cx="4718105"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6" name="Google Shape;426;p45">
            <a:extLst>
              <a:ext uri="{FF2B5EF4-FFF2-40B4-BE49-F238E27FC236}">
                <a16:creationId xmlns:a16="http://schemas.microsoft.com/office/drawing/2014/main" id="{77354FB2-E2D1-A9AA-66BE-81745B9B18D1}"/>
              </a:ext>
            </a:extLst>
          </p:cNvPr>
          <p:cNvSpPr/>
          <p:nvPr/>
        </p:nvSpPr>
        <p:spPr>
          <a:xfrm>
            <a:off x="3805648" y="3636017"/>
            <a:ext cx="3924222"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7" name="Google Shape;427;p45">
            <a:extLst>
              <a:ext uri="{FF2B5EF4-FFF2-40B4-BE49-F238E27FC236}">
                <a16:creationId xmlns:a16="http://schemas.microsoft.com/office/drawing/2014/main" id="{E8486949-3888-1E76-5976-AE5F7722BCCF}"/>
              </a:ext>
            </a:extLst>
          </p:cNvPr>
          <p:cNvSpPr/>
          <p:nvPr/>
        </p:nvSpPr>
        <p:spPr>
          <a:xfrm flipH="1">
            <a:off x="-2" y="2255842"/>
            <a:ext cx="3924222"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p:txBody>
      </p:sp>
      <p:sp>
        <p:nvSpPr>
          <p:cNvPr id="428" name="Google Shape;428;p45">
            <a:extLst>
              <a:ext uri="{FF2B5EF4-FFF2-40B4-BE49-F238E27FC236}">
                <a16:creationId xmlns:a16="http://schemas.microsoft.com/office/drawing/2014/main" id="{88EFFAF1-7288-5AFF-78D7-7B0004E8512C}"/>
              </a:ext>
            </a:extLst>
          </p:cNvPr>
          <p:cNvSpPr txBox="1">
            <a:spLocks noGrp="1"/>
          </p:cNvSpPr>
          <p:nvPr>
            <p:ph type="ctrTitle"/>
          </p:nvPr>
        </p:nvSpPr>
        <p:spPr>
          <a:xfrm>
            <a:off x="-92438" y="2342035"/>
            <a:ext cx="3877355"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lt1"/>
                </a:solidFill>
                <a:latin typeface="Calibri" panose="020F0502020204030204" pitchFamily="34" charset="0"/>
                <a:cs typeface="Calibri" panose="020F0502020204030204" pitchFamily="34" charset="0"/>
              </a:rPr>
              <a:t>Digital Divides and Technology Access</a:t>
            </a:r>
            <a:endParaRPr sz="1800" dirty="0">
              <a:solidFill>
                <a:schemeClr val="lt1"/>
              </a:solidFill>
              <a:latin typeface="Calibri" panose="020F0502020204030204" pitchFamily="34" charset="0"/>
              <a:cs typeface="Calibri" panose="020F0502020204030204" pitchFamily="34" charset="0"/>
            </a:endParaRPr>
          </a:p>
        </p:txBody>
      </p:sp>
      <p:sp>
        <p:nvSpPr>
          <p:cNvPr id="429" name="Google Shape;429;p45">
            <a:extLst>
              <a:ext uri="{FF2B5EF4-FFF2-40B4-BE49-F238E27FC236}">
                <a16:creationId xmlns:a16="http://schemas.microsoft.com/office/drawing/2014/main" id="{A7D67114-6A94-E693-D25A-8B094FFCB61D}"/>
              </a:ext>
            </a:extLst>
          </p:cNvPr>
          <p:cNvSpPr txBox="1">
            <a:spLocks noGrp="1"/>
          </p:cNvSpPr>
          <p:nvPr>
            <p:ph type="subTitle" idx="2"/>
          </p:nvPr>
        </p:nvSpPr>
        <p:spPr>
          <a:xfrm>
            <a:off x="3784919" y="1357866"/>
            <a:ext cx="5088595"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panose="020F0502020204030204" pitchFamily="34" charset="0"/>
                <a:cs typeface="Calibri" panose="020F0502020204030204" pitchFamily="34" charset="0"/>
              </a:rPr>
              <a:t>California has unique vulnerabilities due to its climate and environment. Analyzing historical drought patterns and future climate projections can help plan appropriately. California’s also lends itself to a different economy and seasonal patterns, analyzing it closely is important for understanding timelines.</a:t>
            </a:r>
            <a:endParaRPr lang="en-US" sz="1200" b="1" dirty="0">
              <a:latin typeface="Calibri" panose="020F0502020204030204" pitchFamily="34" charset="0"/>
              <a:cs typeface="Calibri" panose="020F0502020204030204" pitchFamily="34" charset="0"/>
            </a:endParaRPr>
          </a:p>
        </p:txBody>
      </p:sp>
      <p:sp>
        <p:nvSpPr>
          <p:cNvPr id="430" name="Google Shape;430;p45">
            <a:extLst>
              <a:ext uri="{FF2B5EF4-FFF2-40B4-BE49-F238E27FC236}">
                <a16:creationId xmlns:a16="http://schemas.microsoft.com/office/drawing/2014/main" id="{6B3D41C5-8505-83FF-531E-7012BC0A9DFC}"/>
              </a:ext>
            </a:extLst>
          </p:cNvPr>
          <p:cNvSpPr txBox="1">
            <a:spLocks noGrp="1"/>
          </p:cNvSpPr>
          <p:nvPr>
            <p:ph type="ctrTitle" idx="3"/>
          </p:nvPr>
        </p:nvSpPr>
        <p:spPr>
          <a:xfrm>
            <a:off x="3951233" y="940537"/>
            <a:ext cx="455179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Assess Climate Change and Human patterns</a:t>
            </a:r>
            <a:endParaRPr sz="1800" dirty="0">
              <a:solidFill>
                <a:schemeClr val="lt1"/>
              </a:solidFill>
              <a:latin typeface="Calibri" panose="020F0502020204030204" pitchFamily="34" charset="0"/>
              <a:cs typeface="Calibri" panose="020F0502020204030204" pitchFamily="34" charset="0"/>
            </a:endParaRPr>
          </a:p>
        </p:txBody>
      </p:sp>
      <p:sp>
        <p:nvSpPr>
          <p:cNvPr id="431" name="Google Shape;431;p45">
            <a:extLst>
              <a:ext uri="{FF2B5EF4-FFF2-40B4-BE49-F238E27FC236}">
                <a16:creationId xmlns:a16="http://schemas.microsoft.com/office/drawing/2014/main" id="{39813436-CD42-5926-24AE-B339152BFEED}"/>
              </a:ext>
            </a:extLst>
          </p:cNvPr>
          <p:cNvSpPr txBox="1">
            <a:spLocks noGrp="1"/>
          </p:cNvSpPr>
          <p:nvPr>
            <p:ph type="subTitle" idx="4"/>
          </p:nvPr>
        </p:nvSpPr>
        <p:spPr>
          <a:xfrm>
            <a:off x="3951233" y="4124592"/>
            <a:ext cx="5088595"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Calibri" panose="020F0502020204030204" pitchFamily="34" charset="0"/>
                <a:cs typeface="Calibri" panose="020F0502020204030204" pitchFamily="34" charset="0"/>
              </a:rPr>
              <a:t>Analysis is only as good as the data. Further data collection is always a necessity but never a replacement for human interaction and understanding that the ground crew has. Ensure there is a pipeline for input and feedback.</a:t>
            </a:r>
            <a:endParaRPr sz="1200" dirty="0">
              <a:latin typeface="Calibri" panose="020F0502020204030204" pitchFamily="34" charset="0"/>
              <a:cs typeface="Calibri" panose="020F0502020204030204" pitchFamily="34" charset="0"/>
            </a:endParaRPr>
          </a:p>
        </p:txBody>
      </p:sp>
      <p:sp>
        <p:nvSpPr>
          <p:cNvPr id="432" name="Google Shape;432;p45">
            <a:extLst>
              <a:ext uri="{FF2B5EF4-FFF2-40B4-BE49-F238E27FC236}">
                <a16:creationId xmlns:a16="http://schemas.microsoft.com/office/drawing/2014/main" id="{18AC4A68-0E22-BBA8-9C15-0D67DF2B173F}"/>
              </a:ext>
            </a:extLst>
          </p:cNvPr>
          <p:cNvSpPr txBox="1">
            <a:spLocks noGrp="1"/>
          </p:cNvSpPr>
          <p:nvPr>
            <p:ph type="ctrTitle" idx="5"/>
          </p:nvPr>
        </p:nvSpPr>
        <p:spPr>
          <a:xfrm>
            <a:off x="4164825" y="3727858"/>
            <a:ext cx="3469352"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solidFill>
                  <a:schemeClr val="lt1"/>
                </a:solidFill>
                <a:latin typeface="Calibri" panose="020F0502020204030204" pitchFamily="34" charset="0"/>
                <a:cs typeface="Calibri" panose="020F0502020204030204" pitchFamily="34" charset="0"/>
              </a:rPr>
              <a:t>Continuous Data Collection</a:t>
            </a:r>
            <a:endParaRPr sz="1800" dirty="0">
              <a:solidFill>
                <a:schemeClr val="lt1"/>
              </a:solidFill>
              <a:latin typeface="Calibri" panose="020F0502020204030204" pitchFamily="34" charset="0"/>
              <a:cs typeface="Calibri" panose="020F0502020204030204" pitchFamily="34" charset="0"/>
            </a:endParaRPr>
          </a:p>
        </p:txBody>
      </p:sp>
      <p:sp>
        <p:nvSpPr>
          <p:cNvPr id="5" name="Google Shape;169;p29">
            <a:extLst>
              <a:ext uri="{FF2B5EF4-FFF2-40B4-BE49-F238E27FC236}">
                <a16:creationId xmlns:a16="http://schemas.microsoft.com/office/drawing/2014/main" id="{1AE0A1AB-9E13-554D-3370-900E054DEE86}"/>
              </a:ext>
            </a:extLst>
          </p:cNvPr>
          <p:cNvSpPr txBox="1">
            <a:spLocks/>
          </p:cNvSpPr>
          <p:nvPr/>
        </p:nvSpPr>
        <p:spPr>
          <a:xfrm>
            <a:off x="1122942" y="71604"/>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b="0" dirty="0">
                <a:solidFill>
                  <a:schemeClr val="accent2"/>
                </a:solidFill>
                <a:latin typeface="Calibri" panose="020F0502020204030204" pitchFamily="34" charset="0"/>
                <a:cs typeface="Calibri" panose="020F0502020204030204" pitchFamily="34" charset="0"/>
              </a:rPr>
              <a:t>Projected Impact and </a:t>
            </a:r>
            <a:r>
              <a:rPr lang="en-US" dirty="0">
                <a:solidFill>
                  <a:schemeClr val="accent4"/>
                </a:solidFill>
                <a:latin typeface="Calibri" panose="020F0502020204030204" pitchFamily="34" charset="0"/>
                <a:cs typeface="Calibri" panose="020F0502020204030204" pitchFamily="34" charset="0"/>
              </a:rPr>
              <a:t>Future Considerations</a:t>
            </a:r>
          </a:p>
        </p:txBody>
      </p:sp>
      <p:grpSp>
        <p:nvGrpSpPr>
          <p:cNvPr id="6" name="Group 5">
            <a:extLst>
              <a:ext uri="{FF2B5EF4-FFF2-40B4-BE49-F238E27FC236}">
                <a16:creationId xmlns:a16="http://schemas.microsoft.com/office/drawing/2014/main" id="{E04D374B-95AB-6B9F-806D-41705FED0A6D}"/>
              </a:ext>
            </a:extLst>
          </p:cNvPr>
          <p:cNvGrpSpPr/>
          <p:nvPr/>
        </p:nvGrpSpPr>
        <p:grpSpPr>
          <a:xfrm>
            <a:off x="-2" y="4921625"/>
            <a:ext cx="9144001" cy="221876"/>
            <a:chOff x="-26895" y="4982135"/>
            <a:chExt cx="8364072" cy="161365"/>
          </a:xfrm>
          <a:solidFill>
            <a:srgbClr val="CCDAF3"/>
          </a:solidFill>
        </p:grpSpPr>
        <p:sp>
          <p:nvSpPr>
            <p:cNvPr id="7" name="Rectangle 6">
              <a:extLst>
                <a:ext uri="{FF2B5EF4-FFF2-40B4-BE49-F238E27FC236}">
                  <a16:creationId xmlns:a16="http://schemas.microsoft.com/office/drawing/2014/main" id="{4C840ADB-FAEF-BF75-5CBE-DB8C57DCF432}"/>
                </a:ext>
              </a:extLst>
            </p:cNvPr>
            <p:cNvSpPr/>
            <p:nvPr/>
          </p:nvSpPr>
          <p:spPr>
            <a:xfrm>
              <a:off x="-26895"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8" name="Rectangle 7">
              <a:extLst>
                <a:ext uri="{FF2B5EF4-FFF2-40B4-BE49-F238E27FC236}">
                  <a16:creationId xmlns:a16="http://schemas.microsoft.com/office/drawing/2014/main" id="{062E49EC-8378-14EB-29AE-AF54F9604E78}"/>
                </a:ext>
              </a:extLst>
            </p:cNvPr>
            <p:cNvSpPr/>
            <p:nvPr/>
          </p:nvSpPr>
          <p:spPr>
            <a:xfrm>
              <a:off x="5549153"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9" name="Rectangle 8">
              <a:extLst>
                <a:ext uri="{FF2B5EF4-FFF2-40B4-BE49-F238E27FC236}">
                  <a16:creationId xmlns:a16="http://schemas.microsoft.com/office/drawing/2014/main" id="{DAD5DC3A-5872-FB68-B3EF-5470BD9703D2}"/>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4" name="Picture 3" descr="A landscape with a waterfall and a mountain&#10;&#10;Description automatically generated with medium confidence">
            <a:extLst>
              <a:ext uri="{FF2B5EF4-FFF2-40B4-BE49-F238E27FC236}">
                <a16:creationId xmlns:a16="http://schemas.microsoft.com/office/drawing/2014/main" id="{CC9D8296-C1C3-C927-9582-077AFA548892}"/>
              </a:ext>
            </a:extLst>
          </p:cNvPr>
          <p:cNvPicPr>
            <a:picLocks noChangeAspect="1"/>
          </p:cNvPicPr>
          <p:nvPr/>
        </p:nvPicPr>
        <p:blipFill>
          <a:blip r:embed="rId3"/>
          <a:stretch>
            <a:fillRect/>
          </a:stretch>
        </p:blipFill>
        <p:spPr>
          <a:xfrm>
            <a:off x="2684100" y="875667"/>
            <a:ext cx="1088054" cy="1360068"/>
          </a:xfrm>
          <a:prstGeom prst="rect">
            <a:avLst/>
          </a:prstGeom>
        </p:spPr>
      </p:pic>
      <p:pic>
        <p:nvPicPr>
          <p:cNvPr id="11" name="Picture 10" descr="A person holding a phone&#10;&#10;Description automatically generated">
            <a:extLst>
              <a:ext uri="{FF2B5EF4-FFF2-40B4-BE49-F238E27FC236}">
                <a16:creationId xmlns:a16="http://schemas.microsoft.com/office/drawing/2014/main" id="{776112BD-F449-FB21-2868-9B040B7D105C}"/>
              </a:ext>
            </a:extLst>
          </p:cNvPr>
          <p:cNvPicPr>
            <a:picLocks noChangeAspect="1"/>
          </p:cNvPicPr>
          <p:nvPr/>
        </p:nvPicPr>
        <p:blipFill>
          <a:blip r:embed="rId4"/>
          <a:stretch>
            <a:fillRect/>
          </a:stretch>
        </p:blipFill>
        <p:spPr>
          <a:xfrm>
            <a:off x="3924223" y="2259616"/>
            <a:ext cx="923797" cy="1385696"/>
          </a:xfrm>
          <a:prstGeom prst="rect">
            <a:avLst/>
          </a:prstGeom>
        </p:spPr>
      </p:pic>
      <p:pic>
        <p:nvPicPr>
          <p:cNvPr id="13" name="Picture 12" descr="A group of electronic components&#10;&#10;Description automatically generated">
            <a:extLst>
              <a:ext uri="{FF2B5EF4-FFF2-40B4-BE49-F238E27FC236}">
                <a16:creationId xmlns:a16="http://schemas.microsoft.com/office/drawing/2014/main" id="{E0BB95FE-9EC2-AE49-826E-EE654700FD76}"/>
              </a:ext>
            </a:extLst>
          </p:cNvPr>
          <p:cNvPicPr>
            <a:picLocks noChangeAspect="1"/>
          </p:cNvPicPr>
          <p:nvPr/>
        </p:nvPicPr>
        <p:blipFill>
          <a:blip r:embed="rId5"/>
          <a:stretch>
            <a:fillRect/>
          </a:stretch>
        </p:blipFill>
        <p:spPr>
          <a:xfrm>
            <a:off x="2107402" y="3648814"/>
            <a:ext cx="1698244" cy="1272811"/>
          </a:xfrm>
          <a:prstGeom prst="rect">
            <a:avLst/>
          </a:prstGeom>
        </p:spPr>
      </p:pic>
      <p:pic>
        <p:nvPicPr>
          <p:cNvPr id="14" name="Picture 13" descr="A picture containing text, tableware, plate, dishware&#10;&#10;Description automatically generated">
            <a:extLst>
              <a:ext uri="{FF2B5EF4-FFF2-40B4-BE49-F238E27FC236}">
                <a16:creationId xmlns:a16="http://schemas.microsoft.com/office/drawing/2014/main" id="{9C45F7E1-B393-624F-311C-045A008ED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extLst>
      <p:ext uri="{BB962C8B-B14F-4D97-AF65-F5344CB8AC3E}">
        <p14:creationId xmlns:p14="http://schemas.microsoft.com/office/powerpoint/2010/main" val="415231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20FE80A3-4609-6390-D80A-9B9975A179B4}"/>
            </a:ext>
          </a:extLst>
        </p:cNvPr>
        <p:cNvGrpSpPr/>
        <p:nvPr/>
      </p:nvGrpSpPr>
      <p:grpSpPr>
        <a:xfrm>
          <a:off x="0" y="0"/>
          <a:ext cx="0" cy="0"/>
          <a:chOff x="0" y="0"/>
          <a:chExt cx="0" cy="0"/>
        </a:xfrm>
      </p:grpSpPr>
      <p:sp>
        <p:nvSpPr>
          <p:cNvPr id="2" name="Google Shape;128;p26">
            <a:extLst>
              <a:ext uri="{FF2B5EF4-FFF2-40B4-BE49-F238E27FC236}">
                <a16:creationId xmlns:a16="http://schemas.microsoft.com/office/drawing/2014/main" id="{D202AF6E-4058-1778-9956-10139870B850}"/>
              </a:ext>
            </a:extLst>
          </p:cNvPr>
          <p:cNvSpPr/>
          <p:nvPr/>
        </p:nvSpPr>
        <p:spPr>
          <a:xfrm rot="5400000">
            <a:off x="2000250" y="-2000250"/>
            <a:ext cx="5143497" cy="9144001"/>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alibri" panose="020F0502020204030204" pitchFamily="34" charset="0"/>
              <a:cs typeface="Calibri" panose="020F0502020204030204" pitchFamily="34" charset="0"/>
            </a:endParaRPr>
          </a:p>
        </p:txBody>
      </p:sp>
      <p:pic>
        <p:nvPicPr>
          <p:cNvPr id="14" name="Picture 13" descr="A picture containing text, tableware, plate, dishware&#10;&#10;Description automatically generated">
            <a:extLst>
              <a:ext uri="{FF2B5EF4-FFF2-40B4-BE49-F238E27FC236}">
                <a16:creationId xmlns:a16="http://schemas.microsoft.com/office/drawing/2014/main" id="{C1C7251E-8102-004F-3F4E-523AAC8D7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24" name="Google Shape;169;p29">
            <a:extLst>
              <a:ext uri="{FF2B5EF4-FFF2-40B4-BE49-F238E27FC236}">
                <a16:creationId xmlns:a16="http://schemas.microsoft.com/office/drawing/2014/main" id="{55D879F0-9B70-3FB0-321A-D53C9D305CF6}"/>
              </a:ext>
            </a:extLst>
          </p:cNvPr>
          <p:cNvSpPr txBox="1">
            <a:spLocks/>
          </p:cNvSpPr>
          <p:nvPr/>
        </p:nvSpPr>
        <p:spPr>
          <a:xfrm>
            <a:off x="1122942" y="2123400"/>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sz="4800" dirty="0">
                <a:solidFill>
                  <a:schemeClr val="accent4"/>
                </a:solidFill>
                <a:latin typeface="Calibri" panose="020F0502020204030204" pitchFamily="34" charset="0"/>
                <a:cs typeface="Calibri" panose="020F0502020204030204" pitchFamily="34" charset="0"/>
              </a:rPr>
              <a:t>Thank</a:t>
            </a:r>
          </a:p>
          <a:p>
            <a:pPr algn="ctr"/>
            <a:r>
              <a:rPr lang="en-US" sz="4800" dirty="0">
                <a:solidFill>
                  <a:schemeClr val="accent4"/>
                </a:solidFill>
                <a:latin typeface="Calibri" panose="020F0502020204030204" pitchFamily="34" charset="0"/>
                <a:cs typeface="Calibri" panose="020F0502020204030204" pitchFamily="34" charset="0"/>
              </a:rPr>
              <a:t>You!</a:t>
            </a:r>
          </a:p>
        </p:txBody>
      </p:sp>
    </p:spTree>
    <p:extLst>
      <p:ext uri="{BB962C8B-B14F-4D97-AF65-F5344CB8AC3E}">
        <p14:creationId xmlns:p14="http://schemas.microsoft.com/office/powerpoint/2010/main" val="275534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0FB92FE7-E19C-659C-E425-C8F91ABB7D01}"/>
            </a:ext>
          </a:extLst>
        </p:cNvPr>
        <p:cNvGrpSpPr/>
        <p:nvPr/>
      </p:nvGrpSpPr>
      <p:grpSpPr>
        <a:xfrm>
          <a:off x="0" y="0"/>
          <a:ext cx="0" cy="0"/>
          <a:chOff x="0" y="0"/>
          <a:chExt cx="0" cy="0"/>
        </a:xfrm>
      </p:grpSpPr>
      <p:sp>
        <p:nvSpPr>
          <p:cNvPr id="2" name="Google Shape;128;p26">
            <a:extLst>
              <a:ext uri="{FF2B5EF4-FFF2-40B4-BE49-F238E27FC236}">
                <a16:creationId xmlns:a16="http://schemas.microsoft.com/office/drawing/2014/main" id="{9430A19C-6EFB-7050-6F55-20624086840A}"/>
              </a:ext>
            </a:extLst>
          </p:cNvPr>
          <p:cNvSpPr/>
          <p:nvPr/>
        </p:nvSpPr>
        <p:spPr>
          <a:xfrm rot="5400000">
            <a:off x="2000250" y="-2000250"/>
            <a:ext cx="5143497" cy="9144001"/>
          </a:xfrm>
          <a:prstGeom prst="rect">
            <a:avLst/>
          </a:prstGeom>
          <a:solidFill>
            <a:srgbClr val="CCDAF3">
              <a:alpha val="3490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alibri" panose="020F0502020204030204" pitchFamily="34" charset="0"/>
              <a:cs typeface="Calibri" panose="020F0502020204030204" pitchFamily="34" charset="0"/>
            </a:endParaRPr>
          </a:p>
        </p:txBody>
      </p:sp>
      <p:pic>
        <p:nvPicPr>
          <p:cNvPr id="14" name="Picture 13" descr="A picture containing text, tableware, plate, dishware&#10;&#10;Description automatically generated">
            <a:extLst>
              <a:ext uri="{FF2B5EF4-FFF2-40B4-BE49-F238E27FC236}">
                <a16:creationId xmlns:a16="http://schemas.microsoft.com/office/drawing/2014/main" id="{80B3C42B-D924-C249-7733-406A56EBF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24" name="Google Shape;169;p29">
            <a:extLst>
              <a:ext uri="{FF2B5EF4-FFF2-40B4-BE49-F238E27FC236}">
                <a16:creationId xmlns:a16="http://schemas.microsoft.com/office/drawing/2014/main" id="{6FFC6AC1-1C49-DBB8-6CD7-B9AFCE691987}"/>
              </a:ext>
            </a:extLst>
          </p:cNvPr>
          <p:cNvSpPr txBox="1">
            <a:spLocks/>
          </p:cNvSpPr>
          <p:nvPr/>
        </p:nvSpPr>
        <p:spPr>
          <a:xfrm>
            <a:off x="1122941" y="1087044"/>
            <a:ext cx="689811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US" sz="3600" dirty="0">
                <a:solidFill>
                  <a:schemeClr val="accent4"/>
                </a:solidFill>
                <a:latin typeface="Calibri" panose="020F0502020204030204" pitchFamily="34" charset="0"/>
                <a:cs typeface="Calibri" panose="020F0502020204030204" pitchFamily="34" charset="0"/>
              </a:rPr>
              <a:t>Disclaimer</a:t>
            </a:r>
          </a:p>
        </p:txBody>
      </p:sp>
      <p:sp>
        <p:nvSpPr>
          <p:cNvPr id="3" name="TextBox 2">
            <a:extLst>
              <a:ext uri="{FF2B5EF4-FFF2-40B4-BE49-F238E27FC236}">
                <a16:creationId xmlns:a16="http://schemas.microsoft.com/office/drawing/2014/main" id="{FD6790FE-528E-8301-C3A2-32E3AA5A995B}"/>
              </a:ext>
            </a:extLst>
          </p:cNvPr>
          <p:cNvSpPr txBox="1"/>
          <p:nvPr/>
        </p:nvSpPr>
        <p:spPr>
          <a:xfrm>
            <a:off x="2285996" y="1983744"/>
            <a:ext cx="4572000" cy="2246769"/>
          </a:xfrm>
          <a:prstGeom prst="rect">
            <a:avLst/>
          </a:prstGeom>
          <a:noFill/>
        </p:spPr>
        <p:txBody>
          <a:bodyPr wrap="square">
            <a:spAutoFit/>
          </a:bodyPr>
          <a:lstStyle/>
          <a:p>
            <a:r>
              <a:rPr lang="en-US" i="1" dirty="0">
                <a:effectLst/>
                <a:latin typeface="Calibri" panose="020F0502020204030204" pitchFamily="34" charset="0"/>
                <a:cs typeface="Calibri" panose="020F0502020204030204" pitchFamily="34" charset="0"/>
              </a:rPr>
              <a:t>The findings and insights presented in this analysis are based on the available data and should be interpreted with caution. Correlation does not imply causation, and the results may be influenced by confounding variables or limitations inherent in the dataset. This analysis is intended for informational purposes only and does not constitute definitive conclusions or actionable recommendations without further validation.</a:t>
            </a:r>
            <a:endParaRPr lang="en-US" dirty="0">
              <a:effectLst/>
              <a:latin typeface="Calibri" panose="020F0502020204030204" pitchFamily="34" charset="0"/>
              <a:cs typeface="Calibri" panose="020F0502020204030204" pitchFamily="34" charset="0"/>
            </a:endParaRPr>
          </a:p>
          <a:p>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554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11" name="Google Shape;211;p32">
            <a:extLst>
              <a:ext uri="{FF2B5EF4-FFF2-40B4-BE49-F238E27FC236}">
                <a16:creationId xmlns:a16="http://schemas.microsoft.com/office/drawing/2014/main" id="{A5A081AF-FEE8-C750-7D5B-0C17F95B31F2}"/>
              </a:ext>
            </a:extLst>
          </p:cNvPr>
          <p:cNvSpPr/>
          <p:nvPr/>
        </p:nvSpPr>
        <p:spPr>
          <a:xfrm rot="-5400000">
            <a:off x="2713924" y="-1307355"/>
            <a:ext cx="4059900" cy="7758107"/>
          </a:xfrm>
          <a:prstGeom prst="rect">
            <a:avLst/>
          </a:prstGeom>
          <a:solidFill>
            <a:srgbClr val="CCDAF3">
              <a:alpha val="7215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3" name="Google Shape;223;p34"/>
          <p:cNvSpPr/>
          <p:nvPr/>
        </p:nvSpPr>
        <p:spPr>
          <a:xfrm rot="5400000">
            <a:off x="-1377075" y="2359755"/>
            <a:ext cx="4059900" cy="4238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257AC19-EE30-BA9B-2CB1-466FA91BB586}"/>
              </a:ext>
            </a:extLst>
          </p:cNvPr>
          <p:cNvPicPr>
            <a:picLocks noChangeAspect="1"/>
          </p:cNvPicPr>
          <p:nvPr/>
        </p:nvPicPr>
        <p:blipFill>
          <a:blip r:embed="rId3"/>
          <a:stretch>
            <a:fillRect/>
          </a:stretch>
        </p:blipFill>
        <p:spPr>
          <a:xfrm>
            <a:off x="1967664" y="2627790"/>
            <a:ext cx="1244879" cy="1244879"/>
          </a:xfrm>
          <a:prstGeom prst="rect">
            <a:avLst/>
          </a:prstGeom>
        </p:spPr>
      </p:pic>
      <p:sp>
        <p:nvSpPr>
          <p:cNvPr id="4" name="TextBox 3">
            <a:extLst>
              <a:ext uri="{FF2B5EF4-FFF2-40B4-BE49-F238E27FC236}">
                <a16:creationId xmlns:a16="http://schemas.microsoft.com/office/drawing/2014/main" id="{3328AF9C-AFB3-77BE-60F6-8465F3234A26}"/>
              </a:ext>
            </a:extLst>
          </p:cNvPr>
          <p:cNvSpPr txBox="1"/>
          <p:nvPr/>
        </p:nvSpPr>
        <p:spPr>
          <a:xfrm>
            <a:off x="304103" y="1416780"/>
            <a:ext cx="4572000" cy="830997"/>
          </a:xfrm>
          <a:prstGeom prst="rect">
            <a:avLst/>
          </a:prstGeom>
          <a:noFill/>
        </p:spPr>
        <p:txBody>
          <a:bodyPr wrap="square">
            <a:spAutoFit/>
          </a:bodyPr>
          <a:lstStyle/>
          <a:p>
            <a:pPr marL="0" lvl="0" indent="0" algn="ctr" rtl="0">
              <a:spcBef>
                <a:spcPts val="0"/>
              </a:spcBef>
              <a:buNone/>
            </a:pPr>
            <a:r>
              <a:rPr lang="en-US" sz="2400" dirty="0">
                <a:solidFill>
                  <a:schemeClr val="accent2"/>
                </a:solidFill>
                <a:latin typeface="Calibri" panose="020F0502020204030204" pitchFamily="34" charset="0"/>
                <a:cs typeface="Calibri" panose="020F0502020204030204" pitchFamily="34" charset="0"/>
              </a:rPr>
              <a:t>San Bernardino County </a:t>
            </a:r>
          </a:p>
          <a:p>
            <a:pPr marL="0" lvl="0" indent="0" algn="ctr" rtl="0">
              <a:spcBef>
                <a:spcPts val="0"/>
              </a:spcBef>
              <a:buNone/>
            </a:pPr>
            <a:r>
              <a:rPr lang="en-US" sz="2400" b="1" dirty="0">
                <a:solidFill>
                  <a:schemeClr val="accent2"/>
                </a:solidFill>
                <a:latin typeface="Calibri" panose="020F0502020204030204" pitchFamily="34" charset="0"/>
                <a:cs typeface="Calibri" panose="020F0502020204030204" pitchFamily="34" charset="0"/>
              </a:rPr>
              <a:t>California </a:t>
            </a:r>
            <a:endParaRPr lang="en-US" sz="4000" b="1" dirty="0">
              <a:solidFill>
                <a:schemeClr val="accent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1A7F3A6-0497-AD29-80A5-6783F90A6425}"/>
              </a:ext>
            </a:extLst>
          </p:cNvPr>
          <p:cNvSpPr txBox="1"/>
          <p:nvPr/>
        </p:nvSpPr>
        <p:spPr>
          <a:xfrm>
            <a:off x="2092271" y="1596329"/>
            <a:ext cx="184731" cy="307777"/>
          </a:xfrm>
          <a:prstGeom prst="rect">
            <a:avLst/>
          </a:prstGeom>
          <a:noFill/>
        </p:spPr>
        <p:txBody>
          <a:bodyPr wrap="none" rtlCol="0">
            <a:spAutoFit/>
          </a:bodyPr>
          <a:lstStyle/>
          <a:p>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6B4BB35-D28B-646A-DD5A-2C8C82305044}"/>
              </a:ext>
            </a:extLst>
          </p:cNvPr>
          <p:cNvSpPr txBox="1"/>
          <p:nvPr/>
        </p:nvSpPr>
        <p:spPr>
          <a:xfrm>
            <a:off x="4255540" y="1488607"/>
            <a:ext cx="4572000" cy="830997"/>
          </a:xfrm>
          <a:prstGeom prst="rect">
            <a:avLst/>
          </a:prstGeom>
          <a:noFill/>
        </p:spPr>
        <p:txBody>
          <a:bodyPr wrap="square" anchor="ctr">
            <a:spAutoFit/>
          </a:bodyPr>
          <a:lstStyle/>
          <a:p>
            <a:pPr marL="0" lvl="0" indent="0" algn="ctr" rtl="0">
              <a:spcBef>
                <a:spcPts val="0"/>
              </a:spcBef>
              <a:buNone/>
            </a:pPr>
            <a:r>
              <a:rPr lang="en-US" sz="2400" b="1" dirty="0">
                <a:solidFill>
                  <a:schemeClr val="accent2"/>
                </a:solidFill>
                <a:latin typeface="Calibri" panose="020F0502020204030204" pitchFamily="34" charset="0"/>
                <a:cs typeface="Calibri" panose="020F0502020204030204" pitchFamily="34" charset="0"/>
              </a:rPr>
              <a:t>2,120,000 </a:t>
            </a:r>
          </a:p>
          <a:p>
            <a:pPr marL="0" lvl="0" indent="0" algn="ctr" rtl="0">
              <a:spcBef>
                <a:spcPts val="0"/>
              </a:spcBef>
              <a:buNone/>
            </a:pPr>
            <a:r>
              <a:rPr lang="en-US" sz="2400" dirty="0">
                <a:solidFill>
                  <a:schemeClr val="accent2"/>
                </a:solidFill>
                <a:latin typeface="Calibri" panose="020F0502020204030204" pitchFamily="34" charset="0"/>
                <a:cs typeface="Calibri" panose="020F0502020204030204" pitchFamily="34" charset="0"/>
              </a:rPr>
              <a:t>Low Food Access Individuals</a:t>
            </a:r>
          </a:p>
        </p:txBody>
      </p:sp>
      <p:pic>
        <p:nvPicPr>
          <p:cNvPr id="10" name="Picture 9">
            <a:extLst>
              <a:ext uri="{FF2B5EF4-FFF2-40B4-BE49-F238E27FC236}">
                <a16:creationId xmlns:a16="http://schemas.microsoft.com/office/drawing/2014/main" id="{7FDB1921-7DFD-BBF1-FFFC-6F27B1EDD1A9}"/>
              </a:ext>
            </a:extLst>
          </p:cNvPr>
          <p:cNvPicPr>
            <a:picLocks noChangeAspect="1"/>
          </p:cNvPicPr>
          <p:nvPr/>
        </p:nvPicPr>
        <p:blipFill>
          <a:blip r:embed="rId4"/>
          <a:stretch>
            <a:fillRect/>
          </a:stretch>
        </p:blipFill>
        <p:spPr>
          <a:xfrm>
            <a:off x="5931459" y="2627790"/>
            <a:ext cx="1361505" cy="1361505"/>
          </a:xfrm>
          <a:prstGeom prst="rect">
            <a:avLst/>
          </a:prstGeom>
        </p:spPr>
      </p:pic>
      <p:pic>
        <p:nvPicPr>
          <p:cNvPr id="13" name="Picture 12" descr="A picture containing text, tableware, plate, dishware&#10;&#10;Description automatically generated">
            <a:extLst>
              <a:ext uri="{FF2B5EF4-FFF2-40B4-BE49-F238E27FC236}">
                <a16:creationId xmlns:a16="http://schemas.microsoft.com/office/drawing/2014/main" id="{197D676C-0940-2485-97EF-D3DC50AE7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49C34261-656A-58EF-DD17-49B8E7FBB801}"/>
            </a:ext>
          </a:extLst>
        </p:cNvPr>
        <p:cNvGrpSpPr/>
        <p:nvPr/>
      </p:nvGrpSpPr>
      <p:grpSpPr>
        <a:xfrm>
          <a:off x="0" y="0"/>
          <a:ext cx="0" cy="0"/>
          <a:chOff x="0" y="0"/>
          <a:chExt cx="0" cy="0"/>
        </a:xfrm>
      </p:grpSpPr>
      <p:sp>
        <p:nvSpPr>
          <p:cNvPr id="11" name="Google Shape;211;p32">
            <a:extLst>
              <a:ext uri="{FF2B5EF4-FFF2-40B4-BE49-F238E27FC236}">
                <a16:creationId xmlns:a16="http://schemas.microsoft.com/office/drawing/2014/main" id="{E6880DF0-63A1-CF47-8783-C344B897D056}"/>
              </a:ext>
            </a:extLst>
          </p:cNvPr>
          <p:cNvSpPr/>
          <p:nvPr/>
        </p:nvSpPr>
        <p:spPr>
          <a:xfrm rot="-5400000">
            <a:off x="3417166" y="-1351007"/>
            <a:ext cx="2581836" cy="7758107"/>
          </a:xfrm>
          <a:prstGeom prst="rect">
            <a:avLst/>
          </a:prstGeom>
          <a:solidFill>
            <a:srgbClr val="CCDAF3">
              <a:alpha val="7215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23" name="Google Shape;223;p34">
            <a:extLst>
              <a:ext uri="{FF2B5EF4-FFF2-40B4-BE49-F238E27FC236}">
                <a16:creationId xmlns:a16="http://schemas.microsoft.com/office/drawing/2014/main" id="{4D344BF5-FDDD-D708-2CD0-B9BD66247B69}"/>
              </a:ext>
            </a:extLst>
          </p:cNvPr>
          <p:cNvSpPr/>
          <p:nvPr/>
        </p:nvSpPr>
        <p:spPr>
          <a:xfrm rot="5400000">
            <a:off x="-1377075" y="2359755"/>
            <a:ext cx="4059900" cy="4238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2A0DBC6-BF1D-C606-3D85-F0DA3637C44F}"/>
              </a:ext>
            </a:extLst>
          </p:cNvPr>
          <p:cNvPicPr>
            <a:picLocks noChangeAspect="1"/>
          </p:cNvPicPr>
          <p:nvPr/>
        </p:nvPicPr>
        <p:blipFill>
          <a:blip r:embed="rId3"/>
          <a:stretch>
            <a:fillRect/>
          </a:stretch>
        </p:blipFill>
        <p:spPr>
          <a:xfrm>
            <a:off x="900150" y="830846"/>
            <a:ext cx="270225" cy="270225"/>
          </a:xfrm>
          <a:prstGeom prst="rect">
            <a:avLst/>
          </a:prstGeom>
        </p:spPr>
      </p:pic>
      <p:sp>
        <p:nvSpPr>
          <p:cNvPr id="4" name="TextBox 3">
            <a:extLst>
              <a:ext uri="{FF2B5EF4-FFF2-40B4-BE49-F238E27FC236}">
                <a16:creationId xmlns:a16="http://schemas.microsoft.com/office/drawing/2014/main" id="{D22A0F25-0BA3-399F-1B9F-62A403337652}"/>
              </a:ext>
            </a:extLst>
          </p:cNvPr>
          <p:cNvSpPr txBox="1"/>
          <p:nvPr/>
        </p:nvSpPr>
        <p:spPr>
          <a:xfrm>
            <a:off x="243592" y="513347"/>
            <a:ext cx="4572000" cy="369332"/>
          </a:xfrm>
          <a:prstGeom prst="rect">
            <a:avLst/>
          </a:prstGeom>
          <a:noFill/>
        </p:spPr>
        <p:txBody>
          <a:bodyPr wrap="square">
            <a:spAutoFit/>
          </a:bodyPr>
          <a:lstStyle/>
          <a:p>
            <a:pPr marL="0" lvl="0" indent="0" algn="ctr" rtl="0">
              <a:spcBef>
                <a:spcPts val="0"/>
              </a:spcBef>
              <a:buNone/>
            </a:pPr>
            <a:r>
              <a:rPr lang="en-US" sz="1800" dirty="0">
                <a:solidFill>
                  <a:schemeClr val="accent2"/>
                </a:solidFill>
                <a:latin typeface="Calibri" panose="020F0502020204030204" pitchFamily="34" charset="0"/>
                <a:cs typeface="Calibri" panose="020F0502020204030204" pitchFamily="34" charset="0"/>
              </a:rPr>
              <a:t>San Bernardino County, </a:t>
            </a:r>
            <a:r>
              <a:rPr lang="en-US" sz="1800" b="1" dirty="0">
                <a:solidFill>
                  <a:schemeClr val="accent2"/>
                </a:solidFill>
                <a:latin typeface="Calibri" panose="020F0502020204030204" pitchFamily="34" charset="0"/>
                <a:cs typeface="Calibri" panose="020F0502020204030204" pitchFamily="34" charset="0"/>
              </a:rPr>
              <a:t>California </a:t>
            </a:r>
            <a:endParaRPr lang="en-US" sz="3200" b="1" dirty="0">
              <a:solidFill>
                <a:schemeClr val="accent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0F28E05-7C09-51E7-AD01-F221A86EB71F}"/>
              </a:ext>
            </a:extLst>
          </p:cNvPr>
          <p:cNvSpPr txBox="1"/>
          <p:nvPr/>
        </p:nvSpPr>
        <p:spPr>
          <a:xfrm>
            <a:off x="2092271" y="1596329"/>
            <a:ext cx="184731" cy="307777"/>
          </a:xfrm>
          <a:prstGeom prst="rect">
            <a:avLst/>
          </a:prstGeom>
          <a:noFill/>
        </p:spPr>
        <p:txBody>
          <a:bodyPr wrap="none" rtlCol="0">
            <a:spAutoFit/>
          </a:bodyPr>
          <a:lstStyle/>
          <a:p>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E4305CA-70DB-5B05-C4F7-AAA1F0B81202}"/>
              </a:ext>
            </a:extLst>
          </p:cNvPr>
          <p:cNvSpPr txBox="1"/>
          <p:nvPr/>
        </p:nvSpPr>
        <p:spPr>
          <a:xfrm>
            <a:off x="4474818" y="4232317"/>
            <a:ext cx="4572000" cy="369332"/>
          </a:xfrm>
          <a:prstGeom prst="rect">
            <a:avLst/>
          </a:prstGeom>
          <a:noFill/>
        </p:spPr>
        <p:txBody>
          <a:bodyPr wrap="square" anchor="ctr">
            <a:spAutoFit/>
          </a:bodyPr>
          <a:lstStyle/>
          <a:p>
            <a:pPr marL="0" lvl="0" indent="0" algn="ctr" rtl="0">
              <a:spcBef>
                <a:spcPts val="0"/>
              </a:spcBef>
              <a:buNone/>
            </a:pPr>
            <a:r>
              <a:rPr lang="en-US" sz="1800" b="1" dirty="0">
                <a:solidFill>
                  <a:schemeClr val="accent2"/>
                </a:solidFill>
                <a:latin typeface="Calibri" panose="020F0502020204030204" pitchFamily="34" charset="0"/>
                <a:cs typeface="Calibri" panose="020F0502020204030204" pitchFamily="34" charset="0"/>
              </a:rPr>
              <a:t>2,120,000 </a:t>
            </a:r>
            <a:r>
              <a:rPr lang="en-US" sz="1800" dirty="0">
                <a:solidFill>
                  <a:schemeClr val="accent2"/>
                </a:solidFill>
                <a:latin typeface="Calibri" panose="020F0502020204030204" pitchFamily="34" charset="0"/>
                <a:cs typeface="Calibri" panose="020F0502020204030204" pitchFamily="34" charset="0"/>
              </a:rPr>
              <a:t>Low Food Access Individuals</a:t>
            </a:r>
          </a:p>
        </p:txBody>
      </p:sp>
      <p:pic>
        <p:nvPicPr>
          <p:cNvPr id="10" name="Picture 9">
            <a:extLst>
              <a:ext uri="{FF2B5EF4-FFF2-40B4-BE49-F238E27FC236}">
                <a16:creationId xmlns:a16="http://schemas.microsoft.com/office/drawing/2014/main" id="{D02AF901-8253-C3C3-7659-BBC57AE1F5F2}"/>
              </a:ext>
            </a:extLst>
          </p:cNvPr>
          <p:cNvPicPr>
            <a:picLocks noChangeAspect="1"/>
          </p:cNvPicPr>
          <p:nvPr/>
        </p:nvPicPr>
        <p:blipFill>
          <a:blip r:embed="rId4"/>
          <a:stretch>
            <a:fillRect/>
          </a:stretch>
        </p:blipFill>
        <p:spPr>
          <a:xfrm>
            <a:off x="8161296" y="3929712"/>
            <a:ext cx="369332" cy="369332"/>
          </a:xfrm>
          <a:prstGeom prst="rect">
            <a:avLst/>
          </a:prstGeom>
        </p:spPr>
      </p:pic>
      <p:pic>
        <p:nvPicPr>
          <p:cNvPr id="13" name="Picture 12" descr="A picture containing text, tableware, plate, dishware&#10;&#10;Description automatically generated">
            <a:extLst>
              <a:ext uri="{FF2B5EF4-FFF2-40B4-BE49-F238E27FC236}">
                <a16:creationId xmlns:a16="http://schemas.microsoft.com/office/drawing/2014/main" id="{7074BF3E-D00B-21A8-7FB9-082D9959B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pic>
        <p:nvPicPr>
          <p:cNvPr id="6" name="Picture 5">
            <a:extLst>
              <a:ext uri="{FF2B5EF4-FFF2-40B4-BE49-F238E27FC236}">
                <a16:creationId xmlns:a16="http://schemas.microsoft.com/office/drawing/2014/main" id="{F0F0826F-6962-A2F9-37E7-A54589866B37}"/>
              </a:ext>
            </a:extLst>
          </p:cNvPr>
          <p:cNvPicPr>
            <a:picLocks noChangeAspect="1"/>
          </p:cNvPicPr>
          <p:nvPr/>
        </p:nvPicPr>
        <p:blipFill>
          <a:blip r:embed="rId6"/>
          <a:stretch>
            <a:fillRect/>
          </a:stretch>
        </p:blipFill>
        <p:spPr>
          <a:xfrm>
            <a:off x="1640774" y="1527865"/>
            <a:ext cx="1267759" cy="1267759"/>
          </a:xfrm>
          <a:prstGeom prst="rect">
            <a:avLst/>
          </a:prstGeom>
        </p:spPr>
      </p:pic>
      <p:sp>
        <p:nvSpPr>
          <p:cNvPr id="7" name="TextBox 6">
            <a:extLst>
              <a:ext uri="{FF2B5EF4-FFF2-40B4-BE49-F238E27FC236}">
                <a16:creationId xmlns:a16="http://schemas.microsoft.com/office/drawing/2014/main" id="{3CE33241-592D-470E-0674-074E02AD0CDC}"/>
              </a:ext>
            </a:extLst>
          </p:cNvPr>
          <p:cNvSpPr txBox="1"/>
          <p:nvPr/>
        </p:nvSpPr>
        <p:spPr>
          <a:xfrm>
            <a:off x="-348504" y="3054360"/>
            <a:ext cx="4920504" cy="584775"/>
          </a:xfrm>
          <a:prstGeom prst="rect">
            <a:avLst/>
          </a:prstGeom>
          <a:noFill/>
        </p:spPr>
        <p:txBody>
          <a:bodyPr wrap="square" anchor="ctr">
            <a:spAutoFit/>
          </a:bodyPr>
          <a:lstStyle/>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33% of U.S. Vegetables</a:t>
            </a:r>
          </a:p>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75% of U.S. Fruits and Nuts</a:t>
            </a:r>
          </a:p>
        </p:txBody>
      </p:sp>
      <p:pic>
        <p:nvPicPr>
          <p:cNvPr id="8" name="Picture 7">
            <a:extLst>
              <a:ext uri="{FF2B5EF4-FFF2-40B4-BE49-F238E27FC236}">
                <a16:creationId xmlns:a16="http://schemas.microsoft.com/office/drawing/2014/main" id="{9503E3FC-229A-2130-1A56-A499F4341462}"/>
              </a:ext>
            </a:extLst>
          </p:cNvPr>
          <p:cNvPicPr>
            <a:picLocks noChangeAspect="1"/>
          </p:cNvPicPr>
          <p:nvPr/>
        </p:nvPicPr>
        <p:blipFill>
          <a:blip r:embed="rId7"/>
          <a:stretch>
            <a:fillRect/>
          </a:stretch>
        </p:blipFill>
        <p:spPr>
          <a:xfrm>
            <a:off x="4047239" y="1488006"/>
            <a:ext cx="1267759" cy="1267759"/>
          </a:xfrm>
          <a:prstGeom prst="rect">
            <a:avLst/>
          </a:prstGeom>
        </p:spPr>
      </p:pic>
      <p:sp>
        <p:nvSpPr>
          <p:cNvPr id="12" name="TextBox 11">
            <a:extLst>
              <a:ext uri="{FF2B5EF4-FFF2-40B4-BE49-F238E27FC236}">
                <a16:creationId xmlns:a16="http://schemas.microsoft.com/office/drawing/2014/main" id="{6FFBEDFA-9A19-5EFA-3574-B3DD4150226A}"/>
              </a:ext>
            </a:extLst>
          </p:cNvPr>
          <p:cNvSpPr txBox="1"/>
          <p:nvPr/>
        </p:nvSpPr>
        <p:spPr>
          <a:xfrm>
            <a:off x="2211972" y="3006643"/>
            <a:ext cx="4920504" cy="584775"/>
          </a:xfrm>
          <a:prstGeom prst="rect">
            <a:avLst/>
          </a:prstGeom>
          <a:noFill/>
        </p:spPr>
        <p:txBody>
          <a:bodyPr wrap="square" anchor="ctr">
            <a:spAutoFit/>
          </a:bodyPr>
          <a:lstStyle/>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Existing </a:t>
            </a:r>
          </a:p>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Infrastructure</a:t>
            </a:r>
          </a:p>
        </p:txBody>
      </p:sp>
      <p:pic>
        <p:nvPicPr>
          <p:cNvPr id="14" name="Picture 13">
            <a:extLst>
              <a:ext uri="{FF2B5EF4-FFF2-40B4-BE49-F238E27FC236}">
                <a16:creationId xmlns:a16="http://schemas.microsoft.com/office/drawing/2014/main" id="{7A283BDC-3F54-8F70-B477-9C9FE72E95A3}"/>
              </a:ext>
            </a:extLst>
          </p:cNvPr>
          <p:cNvPicPr>
            <a:picLocks noChangeAspect="1"/>
          </p:cNvPicPr>
          <p:nvPr/>
        </p:nvPicPr>
        <p:blipFill>
          <a:blip r:embed="rId8"/>
          <a:stretch>
            <a:fillRect/>
          </a:stretch>
        </p:blipFill>
        <p:spPr>
          <a:xfrm>
            <a:off x="6648145" y="1491594"/>
            <a:ext cx="1267758" cy="1267758"/>
          </a:xfrm>
          <a:prstGeom prst="rect">
            <a:avLst/>
          </a:prstGeom>
        </p:spPr>
      </p:pic>
      <p:sp>
        <p:nvSpPr>
          <p:cNvPr id="15" name="TextBox 14">
            <a:extLst>
              <a:ext uri="{FF2B5EF4-FFF2-40B4-BE49-F238E27FC236}">
                <a16:creationId xmlns:a16="http://schemas.microsoft.com/office/drawing/2014/main" id="{72BC2396-FDEF-8EBF-937B-B32AC9A2609F}"/>
              </a:ext>
            </a:extLst>
          </p:cNvPr>
          <p:cNvSpPr txBox="1"/>
          <p:nvPr/>
        </p:nvSpPr>
        <p:spPr>
          <a:xfrm>
            <a:off x="4743874" y="3023582"/>
            <a:ext cx="4920504" cy="584775"/>
          </a:xfrm>
          <a:prstGeom prst="rect">
            <a:avLst/>
          </a:prstGeom>
          <a:noFill/>
        </p:spPr>
        <p:txBody>
          <a:bodyPr wrap="square" anchor="ctr">
            <a:spAutoFit/>
          </a:bodyPr>
          <a:lstStyle/>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Policy Support</a:t>
            </a:r>
          </a:p>
          <a:p>
            <a:pPr marL="0" lvl="0" indent="0" algn="ctr" rtl="0">
              <a:spcBef>
                <a:spcPts val="0"/>
              </a:spcBef>
              <a:buNone/>
            </a:pPr>
            <a:r>
              <a:rPr lang="en-US" sz="1600" b="1" dirty="0">
                <a:solidFill>
                  <a:schemeClr val="accent2"/>
                </a:solidFill>
                <a:latin typeface="Calibri" panose="020F0502020204030204" pitchFamily="34" charset="0"/>
                <a:cs typeface="Calibri" panose="020F0502020204030204" pitchFamily="34" charset="0"/>
              </a:rPr>
              <a:t>Funding Opportunities</a:t>
            </a:r>
          </a:p>
        </p:txBody>
      </p:sp>
    </p:spTree>
    <p:extLst>
      <p:ext uri="{BB962C8B-B14F-4D97-AF65-F5344CB8AC3E}">
        <p14:creationId xmlns:p14="http://schemas.microsoft.com/office/powerpoint/2010/main" val="93284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latin typeface="Calibri" panose="020F0502020204030204" pitchFamily="34" charset="0"/>
                <a:cs typeface="Calibri" panose="020F0502020204030204" pitchFamily="34" charset="0"/>
              </a:rPr>
              <a:t>AGENDA</a:t>
            </a:r>
            <a:endParaRPr sz="4000" dirty="0">
              <a:latin typeface="Calibri" panose="020F0502020204030204" pitchFamily="34" charset="0"/>
              <a:cs typeface="Calibri" panose="020F0502020204030204" pitchFamily="34" charset="0"/>
            </a:endParaRPr>
          </a:p>
        </p:txBody>
      </p:sp>
      <p:sp>
        <p:nvSpPr>
          <p:cNvPr id="146" name="Google Shape;146;p28"/>
          <p:cNvSpPr/>
          <p:nvPr/>
        </p:nvSpPr>
        <p:spPr>
          <a:xfrm rot="-5400000" flipH="1">
            <a:off x="-586753" y="1020173"/>
            <a:ext cx="4398606"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Calibri" panose="020F0502020204030204" pitchFamily="34" charset="0"/>
              <a:cs typeface="Calibri" panose="020F0502020204030204" pitchFamily="34" charset="0"/>
            </a:endParaRPr>
          </a:p>
        </p:txBody>
      </p:sp>
      <p:sp>
        <p:nvSpPr>
          <p:cNvPr id="148" name="Google Shape;148;p28"/>
          <p:cNvSpPr txBox="1">
            <a:spLocks noGrp="1"/>
          </p:cNvSpPr>
          <p:nvPr>
            <p:ph type="ctrTitle" idx="6"/>
          </p:nvPr>
        </p:nvSpPr>
        <p:spPr>
          <a:xfrm>
            <a:off x="3425259" y="2404593"/>
            <a:ext cx="27334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Calibri" panose="020F0502020204030204" pitchFamily="34" charset="0"/>
                <a:cs typeface="Calibri" panose="020F0502020204030204" pitchFamily="34" charset="0"/>
              </a:rPr>
              <a:t>Subgroup populations and benefits</a:t>
            </a:r>
            <a:endParaRPr sz="2000" dirty="0">
              <a:latin typeface="Calibri" panose="020F0502020204030204" pitchFamily="34" charset="0"/>
              <a:cs typeface="Calibri" panose="020F0502020204030204" pitchFamily="34" charset="0"/>
            </a:endParaRPr>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lt1"/>
                </a:solidFill>
                <a:latin typeface="Calibri" panose="020F0502020204030204" pitchFamily="34" charset="0"/>
                <a:cs typeface="Calibri" panose="020F0502020204030204" pitchFamily="34" charset="0"/>
              </a:rPr>
              <a:t>02</a:t>
            </a:r>
            <a:endParaRPr sz="6000" dirty="0">
              <a:solidFill>
                <a:schemeClr val="lt1"/>
              </a:solidFill>
              <a:latin typeface="Calibri" panose="020F0502020204030204" pitchFamily="34" charset="0"/>
              <a:cs typeface="Calibri" panose="020F0502020204030204" pitchFamily="34" charset="0"/>
            </a:endParaRPr>
          </a:p>
        </p:txBody>
      </p:sp>
      <p:sp>
        <p:nvSpPr>
          <p:cNvPr id="150" name="Google Shape;150;p28"/>
          <p:cNvSpPr txBox="1">
            <a:spLocks noGrp="1"/>
          </p:cNvSpPr>
          <p:nvPr>
            <p:ph type="ctrTitle"/>
          </p:nvPr>
        </p:nvSpPr>
        <p:spPr>
          <a:xfrm>
            <a:off x="3425259" y="729580"/>
            <a:ext cx="289485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000" dirty="0">
                <a:latin typeface="Calibri" panose="020F0502020204030204" pitchFamily="34" charset="0"/>
                <a:cs typeface="Calibri" panose="020F0502020204030204" pitchFamily="34" charset="0"/>
              </a:rPr>
              <a:t>Populations and engagement estimations</a:t>
            </a:r>
            <a:endParaRPr sz="2000" dirty="0">
              <a:latin typeface="Calibri" panose="020F0502020204030204" pitchFamily="34" charset="0"/>
              <a:cs typeface="Calibri" panose="020F0502020204030204" pitchFamily="34" charset="0"/>
            </a:endParaRPr>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lt1"/>
                </a:solidFill>
                <a:latin typeface="Calibri" panose="020F0502020204030204" pitchFamily="34" charset="0"/>
                <a:cs typeface="Calibri" panose="020F0502020204030204" pitchFamily="34" charset="0"/>
              </a:rPr>
              <a:t>01</a:t>
            </a:r>
            <a:endParaRPr sz="6000" dirty="0">
              <a:solidFill>
                <a:schemeClr val="lt1"/>
              </a:solidFill>
              <a:latin typeface="Calibri" panose="020F0502020204030204" pitchFamily="34" charset="0"/>
              <a:cs typeface="Calibri" panose="020F0502020204030204" pitchFamily="34" charset="0"/>
            </a:endParaRPr>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lt1"/>
                </a:solidFill>
                <a:latin typeface="Calibri" panose="020F0502020204030204" pitchFamily="34" charset="0"/>
                <a:cs typeface="Calibri" panose="020F0502020204030204" pitchFamily="34" charset="0"/>
              </a:rPr>
              <a:t>03</a:t>
            </a:r>
            <a:endParaRPr sz="6000" dirty="0">
              <a:solidFill>
                <a:schemeClr val="lt1"/>
              </a:solidFill>
              <a:latin typeface="Calibri" panose="020F0502020204030204" pitchFamily="34" charset="0"/>
              <a:cs typeface="Calibri" panose="020F0502020204030204" pitchFamily="34" charset="0"/>
            </a:endParaRPr>
          </a:p>
        </p:txBody>
      </p:sp>
      <p:sp>
        <p:nvSpPr>
          <p:cNvPr id="19" name="Title 18">
            <a:extLst>
              <a:ext uri="{FF2B5EF4-FFF2-40B4-BE49-F238E27FC236}">
                <a16:creationId xmlns:a16="http://schemas.microsoft.com/office/drawing/2014/main" id="{E10DCA03-8B3F-BA7F-8AC1-AA5013361659}"/>
              </a:ext>
            </a:extLst>
          </p:cNvPr>
          <p:cNvSpPr>
            <a:spLocks noGrp="1"/>
          </p:cNvSpPr>
          <p:nvPr>
            <p:ph type="ctrTitle" idx="16"/>
          </p:nvPr>
        </p:nvSpPr>
        <p:spPr>
          <a:xfrm>
            <a:off x="3425259" y="4079606"/>
            <a:ext cx="2733494" cy="577800"/>
          </a:xfrm>
        </p:spPr>
        <p:txBody>
          <a:bodyPr/>
          <a:lstStyle/>
          <a:p>
            <a:r>
              <a:rPr lang="en-US" sz="2000" dirty="0">
                <a:latin typeface="Calibri" panose="020F0502020204030204" pitchFamily="34" charset="0"/>
                <a:cs typeface="Calibri" panose="020F0502020204030204" pitchFamily="34" charset="0"/>
              </a:rPr>
              <a:t>Projected impact and future considerations</a:t>
            </a:r>
          </a:p>
        </p:txBody>
      </p:sp>
      <p:pic>
        <p:nvPicPr>
          <p:cNvPr id="22" name="Picture 21" descr="A picture containing text, tableware, plate, dishware&#10;&#10;Description automatically generated">
            <a:extLst>
              <a:ext uri="{FF2B5EF4-FFF2-40B4-BE49-F238E27FC236}">
                <a16:creationId xmlns:a16="http://schemas.microsoft.com/office/drawing/2014/main" id="{6AD646E6-086C-9DAE-B1CF-734FE2DF1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27" name="Google Shape;128;p26">
            <a:extLst>
              <a:ext uri="{FF2B5EF4-FFF2-40B4-BE49-F238E27FC236}">
                <a16:creationId xmlns:a16="http://schemas.microsoft.com/office/drawing/2014/main" id="{4FCBE2A3-FF54-76DA-240A-FF3E3B3D2D7E}"/>
              </a:ext>
            </a:extLst>
          </p:cNvPr>
          <p:cNvSpPr/>
          <p:nvPr/>
        </p:nvSpPr>
        <p:spPr>
          <a:xfrm rot="5400000">
            <a:off x="6700949" y="2388925"/>
            <a:ext cx="4398606" cy="487500"/>
          </a:xfrm>
          <a:prstGeom prst="rect">
            <a:avLst/>
          </a:prstGeom>
          <a:solidFill>
            <a:schemeClr val="accent4">
              <a:lumMod val="20000"/>
              <a:lumOff val="8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E896FE41-3C95-FF6E-DF47-662B54DC2DE3}"/>
            </a:ext>
          </a:extLst>
        </p:cNvPr>
        <p:cNvGrpSpPr/>
        <p:nvPr/>
      </p:nvGrpSpPr>
      <p:grpSpPr>
        <a:xfrm>
          <a:off x="0" y="0"/>
          <a:ext cx="0" cy="0"/>
          <a:chOff x="0" y="0"/>
          <a:chExt cx="0" cy="0"/>
        </a:xfrm>
      </p:grpSpPr>
      <p:pic>
        <p:nvPicPr>
          <p:cNvPr id="179" name="Google Shape;403;p33">
            <a:extLst>
              <a:ext uri="{FF2B5EF4-FFF2-40B4-BE49-F238E27FC236}">
                <a16:creationId xmlns:a16="http://schemas.microsoft.com/office/drawing/2014/main" id="{DC01E913-0E9E-257A-DE5F-0EBC8D56F0C6}"/>
              </a:ext>
            </a:extLst>
          </p:cNvPr>
          <p:cNvPicPr preferRelativeResize="0"/>
          <p:nvPr/>
        </p:nvPicPr>
        <p:blipFill rotWithShape="1">
          <a:blip r:embed="rId3">
            <a:alphaModFix amt="80000"/>
          </a:blip>
          <a:srcRect t="3959" b="3960"/>
          <a:stretch/>
        </p:blipFill>
        <p:spPr>
          <a:xfrm>
            <a:off x="3623161" y="1274595"/>
            <a:ext cx="5147913" cy="3387889"/>
          </a:xfrm>
          <a:prstGeom prst="rect">
            <a:avLst/>
          </a:prstGeom>
          <a:noFill/>
          <a:ln>
            <a:noFill/>
          </a:ln>
        </p:spPr>
      </p:pic>
      <p:pic>
        <p:nvPicPr>
          <p:cNvPr id="6" name="Picture 5" descr="A picture containing text, tableware, plate, dishware&#10;&#10;Description automatically generated">
            <a:extLst>
              <a:ext uri="{FF2B5EF4-FFF2-40B4-BE49-F238E27FC236}">
                <a16:creationId xmlns:a16="http://schemas.microsoft.com/office/drawing/2014/main" id="{EC07FFBB-F63D-2F55-E636-DBA809FEA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grpSp>
        <p:nvGrpSpPr>
          <p:cNvPr id="2" name="Group 1">
            <a:extLst>
              <a:ext uri="{FF2B5EF4-FFF2-40B4-BE49-F238E27FC236}">
                <a16:creationId xmlns:a16="http://schemas.microsoft.com/office/drawing/2014/main" id="{9DFF56BD-3308-B6CA-FDDB-028DA9157A76}"/>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5042E2F4-E0B4-EA77-8CDD-D7BC79C35A27}"/>
                </a:ext>
              </a:extLst>
            </p:cNvPr>
            <p:cNvSpPr/>
            <p:nvPr/>
          </p:nvSpPr>
          <p:spPr>
            <a:xfrm>
              <a:off x="-26895" y="4982135"/>
              <a:ext cx="2788024" cy="16136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55663159-04FB-DC35-F072-44E1314E3A39}"/>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7" name="Rectangle 6">
              <a:extLst>
                <a:ext uri="{FF2B5EF4-FFF2-40B4-BE49-F238E27FC236}">
                  <a16:creationId xmlns:a16="http://schemas.microsoft.com/office/drawing/2014/main" id="{D90222A5-9E7B-E634-B302-60B0F861DC87}"/>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pic>
        <p:nvPicPr>
          <p:cNvPr id="59" name="Picture 58" descr="A picture containing text, tableware, plate, dishware&#10;&#10;Description automatically generated">
            <a:extLst>
              <a:ext uri="{FF2B5EF4-FFF2-40B4-BE49-F238E27FC236}">
                <a16:creationId xmlns:a16="http://schemas.microsoft.com/office/drawing/2014/main" id="{3240DADF-4881-664D-32CD-47C750035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60" name="Google Shape;169;p29">
            <a:extLst>
              <a:ext uri="{FF2B5EF4-FFF2-40B4-BE49-F238E27FC236}">
                <a16:creationId xmlns:a16="http://schemas.microsoft.com/office/drawing/2014/main" id="{ED950193-0FF7-70CA-3218-62C332DE71CD}"/>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132" name="Google Shape;128;p26">
            <a:extLst>
              <a:ext uri="{FF2B5EF4-FFF2-40B4-BE49-F238E27FC236}">
                <a16:creationId xmlns:a16="http://schemas.microsoft.com/office/drawing/2014/main" id="{57355831-800C-F570-40D0-C36C601F05ED}"/>
              </a:ext>
            </a:extLst>
          </p:cNvPr>
          <p:cNvSpPr/>
          <p:nvPr/>
        </p:nvSpPr>
        <p:spPr>
          <a:xfrm rot="5400000">
            <a:off x="7979771" y="3679792"/>
            <a:ext cx="1774001" cy="191386"/>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35" name="Google Shape;128;p26">
            <a:extLst>
              <a:ext uri="{FF2B5EF4-FFF2-40B4-BE49-F238E27FC236}">
                <a16:creationId xmlns:a16="http://schemas.microsoft.com/office/drawing/2014/main" id="{AE681921-FFDD-15A5-180E-8837F5CF1093}"/>
              </a:ext>
            </a:extLst>
          </p:cNvPr>
          <p:cNvSpPr/>
          <p:nvPr/>
        </p:nvSpPr>
        <p:spPr>
          <a:xfrm rot="5400000">
            <a:off x="1759568" y="-488724"/>
            <a:ext cx="1617635" cy="5136776"/>
          </a:xfrm>
          <a:prstGeom prst="rect">
            <a:avLst/>
          </a:prstGeom>
          <a:solidFill>
            <a:schemeClr val="accent4">
              <a:lumMod val="20000"/>
              <a:lumOff val="8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36" name="Google Shape;169;p29">
            <a:extLst>
              <a:ext uri="{FF2B5EF4-FFF2-40B4-BE49-F238E27FC236}">
                <a16:creationId xmlns:a16="http://schemas.microsoft.com/office/drawing/2014/main" id="{BECC428B-D276-FE6F-2761-E505017ED612}"/>
              </a:ext>
            </a:extLst>
          </p:cNvPr>
          <p:cNvSpPr txBox="1">
            <a:spLocks/>
          </p:cNvSpPr>
          <p:nvPr/>
        </p:nvSpPr>
        <p:spPr>
          <a:xfrm>
            <a:off x="181536" y="1574280"/>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7200" dirty="0">
                <a:solidFill>
                  <a:schemeClr val="accent2"/>
                </a:solidFill>
                <a:latin typeface="Calibri" panose="020F0502020204030204" pitchFamily="34" charset="0"/>
                <a:cs typeface="Calibri" panose="020F0502020204030204" pitchFamily="34" charset="0"/>
              </a:rPr>
              <a:t>01</a:t>
            </a:r>
          </a:p>
        </p:txBody>
      </p:sp>
      <p:sp>
        <p:nvSpPr>
          <p:cNvPr id="183" name="Google Shape;128;p26">
            <a:extLst>
              <a:ext uri="{FF2B5EF4-FFF2-40B4-BE49-F238E27FC236}">
                <a16:creationId xmlns:a16="http://schemas.microsoft.com/office/drawing/2014/main" id="{A5DD5BEF-754F-ADD1-EE8E-E1A7557A4500}"/>
              </a:ext>
            </a:extLst>
          </p:cNvPr>
          <p:cNvSpPr/>
          <p:nvPr/>
        </p:nvSpPr>
        <p:spPr>
          <a:xfrm rot="5400000">
            <a:off x="1015347" y="2054672"/>
            <a:ext cx="1774001" cy="3441626"/>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84" name="Google Shape;128;p26">
            <a:extLst>
              <a:ext uri="{FF2B5EF4-FFF2-40B4-BE49-F238E27FC236}">
                <a16:creationId xmlns:a16="http://schemas.microsoft.com/office/drawing/2014/main" id="{B8E93B0C-ACAA-ED3F-295C-616877D25BD9}"/>
              </a:ext>
            </a:extLst>
          </p:cNvPr>
          <p:cNvSpPr/>
          <p:nvPr/>
        </p:nvSpPr>
        <p:spPr>
          <a:xfrm rot="5400000">
            <a:off x="8239491" y="1982100"/>
            <a:ext cx="1617635" cy="191386"/>
          </a:xfrm>
          <a:prstGeom prst="rect">
            <a:avLst/>
          </a:prstGeom>
          <a:solidFill>
            <a:schemeClr val="accent4">
              <a:lumMod val="20000"/>
              <a:lumOff val="80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112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1E330960-6E97-C51D-E5B0-33A5BFCE6C0B}"/>
            </a:ext>
          </a:extLst>
        </p:cNvPr>
        <p:cNvGrpSpPr/>
        <p:nvPr/>
      </p:nvGrpSpPr>
      <p:grpSpPr>
        <a:xfrm>
          <a:off x="0" y="0"/>
          <a:ext cx="0" cy="0"/>
          <a:chOff x="0" y="0"/>
          <a:chExt cx="0" cy="0"/>
        </a:xfrm>
      </p:grpSpPr>
      <p:pic>
        <p:nvPicPr>
          <p:cNvPr id="3" name="Picture 2" descr="A picture containing text, tableware, plate, dishware&#10;&#10;Description automatically generated">
            <a:extLst>
              <a:ext uri="{FF2B5EF4-FFF2-40B4-BE49-F238E27FC236}">
                <a16:creationId xmlns:a16="http://schemas.microsoft.com/office/drawing/2014/main" id="{91C802EF-27DF-8BA4-5DD8-1D6D83DE8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15" name="Google Shape;169;p29">
            <a:extLst>
              <a:ext uri="{FF2B5EF4-FFF2-40B4-BE49-F238E27FC236}">
                <a16:creationId xmlns:a16="http://schemas.microsoft.com/office/drawing/2014/main" id="{A1633985-0EDE-91D5-C6F5-A3F84C0AE11E}"/>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pic>
        <p:nvPicPr>
          <p:cNvPr id="2" name="Picture 1">
            <a:extLst>
              <a:ext uri="{FF2B5EF4-FFF2-40B4-BE49-F238E27FC236}">
                <a16:creationId xmlns:a16="http://schemas.microsoft.com/office/drawing/2014/main" id="{A982FC38-5936-2D88-F692-CFA4BF5D7B29}"/>
              </a:ext>
            </a:extLst>
          </p:cNvPr>
          <p:cNvPicPr>
            <a:picLocks noChangeAspect="1"/>
          </p:cNvPicPr>
          <p:nvPr/>
        </p:nvPicPr>
        <p:blipFill>
          <a:blip r:embed="rId4"/>
          <a:srcRect l="6340" t="16158" r="61822" b="44094"/>
          <a:stretch/>
        </p:blipFill>
        <p:spPr>
          <a:xfrm>
            <a:off x="4651343" y="-1"/>
            <a:ext cx="4492658" cy="3648635"/>
          </a:xfrm>
          <a:prstGeom prst="rect">
            <a:avLst/>
          </a:prstGeom>
        </p:spPr>
      </p:pic>
      <p:sp>
        <p:nvSpPr>
          <p:cNvPr id="11" name="TextBox 10">
            <a:extLst>
              <a:ext uri="{FF2B5EF4-FFF2-40B4-BE49-F238E27FC236}">
                <a16:creationId xmlns:a16="http://schemas.microsoft.com/office/drawing/2014/main" id="{9210F4AC-334C-1BC5-C625-22BD5103FE54}"/>
              </a:ext>
            </a:extLst>
          </p:cNvPr>
          <p:cNvSpPr txBox="1"/>
          <p:nvPr/>
        </p:nvSpPr>
        <p:spPr>
          <a:xfrm>
            <a:off x="5300384" y="4238574"/>
            <a:ext cx="5786718" cy="474232"/>
          </a:xfrm>
          <a:prstGeom prst="rect">
            <a:avLst/>
          </a:prstGeom>
          <a:noFill/>
        </p:spPr>
        <p:txBody>
          <a:bodyPr wrap="square" anchor="ctr">
            <a:spAutoFit/>
          </a:bodyPr>
          <a:lstStyle/>
          <a:p>
            <a:pPr>
              <a:lnSpc>
                <a:spcPts val="1350"/>
              </a:lnSpc>
            </a:pPr>
            <a:r>
              <a:rPr lang="en-US" sz="3200" b="1" dirty="0">
                <a:solidFill>
                  <a:schemeClr val="accent2"/>
                </a:solidFill>
                <a:effectLst/>
                <a:latin typeface="Calibri" panose="020F0502020204030204" pitchFamily="34" charset="0"/>
                <a:cs typeface="Calibri" panose="020F0502020204030204" pitchFamily="34" charset="0"/>
              </a:rPr>
              <a:t>San Bernardino</a:t>
            </a:r>
            <a:endParaRPr lang="en-US" sz="2000" b="0" dirty="0">
              <a:solidFill>
                <a:schemeClr val="accent2"/>
              </a:solidFill>
              <a:effectLst/>
              <a:latin typeface="Calibri" panose="020F0502020204030204" pitchFamily="34" charset="0"/>
              <a:cs typeface="Calibri" panose="020F0502020204030204" pitchFamily="34" charset="0"/>
            </a:endParaRPr>
          </a:p>
          <a:p>
            <a:pPr marL="285750" indent="-285750">
              <a:lnSpc>
                <a:spcPts val="1350"/>
              </a:lnSpc>
              <a:buFont typeface="Arial" panose="020B0604020202020204" pitchFamily="34" charset="0"/>
              <a:buChar char="•"/>
            </a:pPr>
            <a:endParaRPr lang="en-US" sz="2000" b="0" dirty="0">
              <a:solidFill>
                <a:schemeClr val="accent2"/>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4450553-E001-6B5F-E204-BD74C5502F13}"/>
              </a:ext>
            </a:extLst>
          </p:cNvPr>
          <p:cNvSpPr txBox="1"/>
          <p:nvPr/>
        </p:nvSpPr>
        <p:spPr>
          <a:xfrm>
            <a:off x="3939990" y="1444226"/>
            <a:ext cx="3760694" cy="2308324"/>
          </a:xfrm>
          <a:prstGeom prst="rect">
            <a:avLst/>
          </a:prstGeom>
          <a:noFill/>
        </p:spPr>
        <p:txBody>
          <a:bodyPr wrap="square" anchor="ctr">
            <a:spAutoFit/>
          </a:bodyPr>
          <a:lstStyle/>
          <a:p>
            <a:r>
              <a:rPr lang="en-US" sz="1800" i="1" dirty="0">
                <a:latin typeface="Calibri" panose="020F0502020204030204" pitchFamily="34" charset="0"/>
                <a:cs typeface="Calibri" panose="020F0502020204030204" pitchFamily="34" charset="0"/>
              </a:rPr>
              <a:t>    La Paz</a:t>
            </a:r>
          </a:p>
          <a:p>
            <a:r>
              <a:rPr lang="en-US" sz="1800" i="1" dirty="0">
                <a:latin typeface="Calibri" panose="020F0502020204030204" pitchFamily="34" charset="0"/>
                <a:cs typeface="Calibri" panose="020F0502020204030204" pitchFamily="34" charset="0"/>
              </a:rPr>
              <a:t>    Mohave</a:t>
            </a:r>
          </a:p>
          <a:p>
            <a:r>
              <a:rPr lang="en-US" sz="1800" i="1" dirty="0">
                <a:latin typeface="Calibri" panose="020F0502020204030204" pitchFamily="34" charset="0"/>
                <a:cs typeface="Calibri" panose="020F0502020204030204" pitchFamily="34" charset="0"/>
              </a:rPr>
              <a:t>               Inyo</a:t>
            </a:r>
          </a:p>
          <a:p>
            <a:r>
              <a:rPr lang="en-US" sz="1800" i="1" dirty="0">
                <a:latin typeface="Calibri" panose="020F0502020204030204" pitchFamily="34" charset="0"/>
                <a:cs typeface="Calibri" panose="020F0502020204030204" pitchFamily="34" charset="0"/>
              </a:rPr>
              <a:t>                  Kern</a:t>
            </a:r>
          </a:p>
          <a:p>
            <a:r>
              <a:rPr lang="en-US" sz="1800" i="1" dirty="0">
                <a:latin typeface="Calibri" panose="020F0502020204030204" pitchFamily="34" charset="0"/>
                <a:cs typeface="Calibri" panose="020F0502020204030204" pitchFamily="34" charset="0"/>
              </a:rPr>
              <a:t>                Orange</a:t>
            </a:r>
          </a:p>
          <a:p>
            <a:r>
              <a:rPr lang="en-US" sz="1800" i="1" dirty="0">
                <a:latin typeface="Calibri" panose="020F0502020204030204" pitchFamily="34" charset="0"/>
                <a:cs typeface="Calibri" panose="020F0502020204030204" pitchFamily="34" charset="0"/>
              </a:rPr>
              <a:t>                 Riverside</a:t>
            </a:r>
          </a:p>
          <a:p>
            <a:r>
              <a:rPr lang="en-US" sz="1800" i="1" dirty="0">
                <a:latin typeface="Calibri" panose="020F0502020204030204" pitchFamily="34" charset="0"/>
                <a:cs typeface="Calibri" panose="020F0502020204030204" pitchFamily="34" charset="0"/>
              </a:rPr>
              <a:t>                               Los Angeles </a:t>
            </a:r>
          </a:p>
          <a:p>
            <a:r>
              <a:rPr lang="en-US" sz="1800" i="1" dirty="0">
                <a:latin typeface="Calibri" panose="020F0502020204030204" pitchFamily="34" charset="0"/>
                <a:cs typeface="Calibri" panose="020F0502020204030204" pitchFamily="34" charset="0"/>
              </a:rPr>
              <a:t>                                               </a:t>
            </a:r>
          </a:p>
        </p:txBody>
      </p:sp>
      <p:cxnSp>
        <p:nvCxnSpPr>
          <p:cNvPr id="16" name="Elbow Connector 15">
            <a:extLst>
              <a:ext uri="{FF2B5EF4-FFF2-40B4-BE49-F238E27FC236}">
                <a16:creationId xmlns:a16="http://schemas.microsoft.com/office/drawing/2014/main" id="{22B88DFA-03F8-06FE-CFBC-75ED74F8C961}"/>
              </a:ext>
            </a:extLst>
          </p:cNvPr>
          <p:cNvCxnSpPr>
            <a:cxnSpLocks/>
          </p:cNvCxnSpPr>
          <p:nvPr/>
        </p:nvCxnSpPr>
        <p:spPr>
          <a:xfrm rot="16200000" flipV="1">
            <a:off x="6413689" y="2675407"/>
            <a:ext cx="1856815" cy="1649502"/>
          </a:xfrm>
          <a:prstGeom prst="bentConnector3">
            <a:avLst>
              <a:gd name="adj1" fmla="val 100211"/>
            </a:avLst>
          </a:prstGeom>
          <a:ln w="76200">
            <a:solidFill>
              <a:srgbClr val="FF6347"/>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D455557-B421-B256-0C61-67F5572089AB}"/>
              </a:ext>
            </a:extLst>
          </p:cNvPr>
          <p:cNvSpPr/>
          <p:nvPr/>
        </p:nvSpPr>
        <p:spPr>
          <a:xfrm>
            <a:off x="8062887" y="4220644"/>
            <a:ext cx="207922" cy="207922"/>
          </a:xfrm>
          <a:prstGeom prst="ellipse">
            <a:avLst/>
          </a:prstGeom>
          <a:solidFill>
            <a:srgbClr val="FF6347"/>
          </a:solidFill>
          <a:ln>
            <a:solidFill>
              <a:srgbClr val="FF6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0F82459-CD23-EB13-70B7-809AC225E483}"/>
              </a:ext>
            </a:extLst>
          </p:cNvPr>
          <p:cNvSpPr/>
          <p:nvPr/>
        </p:nvSpPr>
        <p:spPr>
          <a:xfrm>
            <a:off x="3420025" y="-4897"/>
            <a:ext cx="5723974"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D4525907-3598-0D77-0454-BFD618FCF853}"/>
              </a:ext>
            </a:extLst>
          </p:cNvPr>
          <p:cNvSpPr/>
          <p:nvPr/>
        </p:nvSpPr>
        <p:spPr>
          <a:xfrm rot="16200000">
            <a:off x="6546520" y="2524478"/>
            <a:ext cx="5143500"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DF59419-DF1B-30A3-BA2F-76310604689D}"/>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0141D3E3-2F78-D149-7612-DD624E97BA13}"/>
                </a:ext>
              </a:extLst>
            </p:cNvPr>
            <p:cNvSpPr/>
            <p:nvPr/>
          </p:nvSpPr>
          <p:spPr>
            <a:xfrm>
              <a:off x="-26895" y="4982135"/>
              <a:ext cx="2788024" cy="16136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4A9F2B68-DF9C-DA3F-0B2C-3E99A9BF22FB}"/>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6" name="Rectangle 5">
              <a:extLst>
                <a:ext uri="{FF2B5EF4-FFF2-40B4-BE49-F238E27FC236}">
                  <a16:creationId xmlns:a16="http://schemas.microsoft.com/office/drawing/2014/main" id="{03FE1B9F-9F6C-7CCB-75FA-AAEA65A439A7}"/>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sp>
        <p:nvSpPr>
          <p:cNvPr id="28" name="TextBox 27">
            <a:extLst>
              <a:ext uri="{FF2B5EF4-FFF2-40B4-BE49-F238E27FC236}">
                <a16:creationId xmlns:a16="http://schemas.microsoft.com/office/drawing/2014/main" id="{694FEDDC-E265-2411-A77F-8E2D68026165}"/>
              </a:ext>
            </a:extLst>
          </p:cNvPr>
          <p:cNvSpPr txBox="1"/>
          <p:nvPr/>
        </p:nvSpPr>
        <p:spPr>
          <a:xfrm>
            <a:off x="4125337" y="1181258"/>
            <a:ext cx="5544670" cy="369332"/>
          </a:xfrm>
          <a:prstGeom prst="rect">
            <a:avLst/>
          </a:prstGeom>
          <a:noFill/>
        </p:spPr>
        <p:txBody>
          <a:bodyPr wrap="square">
            <a:spAutoFit/>
          </a:bodyPr>
          <a:lstStyle/>
          <a:p>
            <a:r>
              <a:rPr lang="en-US" sz="1800" i="1" dirty="0">
                <a:latin typeface="Calibri" panose="020F0502020204030204" pitchFamily="34" charset="0"/>
                <a:cs typeface="Calibri" panose="020F0502020204030204" pitchFamily="34" charset="0"/>
              </a:rPr>
              <a:t> Clark</a:t>
            </a:r>
            <a:endParaRPr lang="en-US" sz="20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AD5DDABB-F4C8-5F61-F695-D891FA4F0C94}"/>
              </a:ext>
            </a:extLst>
          </p:cNvPr>
          <p:cNvSpPr txBox="1"/>
          <p:nvPr/>
        </p:nvSpPr>
        <p:spPr>
          <a:xfrm>
            <a:off x="1474698" y="1663556"/>
            <a:ext cx="2684927" cy="1015663"/>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2,120,000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Low Food Access Individuals</a:t>
            </a:r>
          </a:p>
        </p:txBody>
      </p:sp>
      <p:pic>
        <p:nvPicPr>
          <p:cNvPr id="43" name="Picture 42">
            <a:extLst>
              <a:ext uri="{FF2B5EF4-FFF2-40B4-BE49-F238E27FC236}">
                <a16:creationId xmlns:a16="http://schemas.microsoft.com/office/drawing/2014/main" id="{F7FC9242-EA1B-A482-6D36-30A78255E070}"/>
              </a:ext>
            </a:extLst>
          </p:cNvPr>
          <p:cNvPicPr>
            <a:picLocks noChangeAspect="1"/>
          </p:cNvPicPr>
          <p:nvPr/>
        </p:nvPicPr>
        <p:blipFill>
          <a:blip r:embed="rId5"/>
          <a:stretch>
            <a:fillRect/>
          </a:stretch>
        </p:blipFill>
        <p:spPr>
          <a:xfrm>
            <a:off x="576976" y="1762852"/>
            <a:ext cx="817071" cy="817071"/>
          </a:xfrm>
          <a:prstGeom prst="rect">
            <a:avLst/>
          </a:prstGeom>
        </p:spPr>
      </p:pic>
      <p:pic>
        <p:nvPicPr>
          <p:cNvPr id="44" name="Picture 43">
            <a:extLst>
              <a:ext uri="{FF2B5EF4-FFF2-40B4-BE49-F238E27FC236}">
                <a16:creationId xmlns:a16="http://schemas.microsoft.com/office/drawing/2014/main" id="{CB7FA9C9-4625-D220-BB16-DF731247ED92}"/>
              </a:ext>
            </a:extLst>
          </p:cNvPr>
          <p:cNvPicPr>
            <a:picLocks noChangeAspect="1"/>
          </p:cNvPicPr>
          <p:nvPr/>
        </p:nvPicPr>
        <p:blipFill>
          <a:blip r:embed="rId6"/>
          <a:stretch>
            <a:fillRect/>
          </a:stretch>
        </p:blipFill>
        <p:spPr>
          <a:xfrm>
            <a:off x="576976" y="3202693"/>
            <a:ext cx="789737" cy="789737"/>
          </a:xfrm>
          <a:prstGeom prst="rect">
            <a:avLst/>
          </a:prstGeom>
        </p:spPr>
      </p:pic>
      <p:sp>
        <p:nvSpPr>
          <p:cNvPr id="45" name="TextBox 44">
            <a:extLst>
              <a:ext uri="{FF2B5EF4-FFF2-40B4-BE49-F238E27FC236}">
                <a16:creationId xmlns:a16="http://schemas.microsoft.com/office/drawing/2014/main" id="{809142C8-9C8A-2C3E-AF69-56942957E444}"/>
              </a:ext>
            </a:extLst>
          </p:cNvPr>
          <p:cNvSpPr txBox="1"/>
          <p:nvPr/>
        </p:nvSpPr>
        <p:spPr>
          <a:xfrm>
            <a:off x="1474698" y="3373345"/>
            <a:ext cx="6104964"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9</a:t>
            </a:r>
            <a:r>
              <a:rPr lang="en-US" sz="2000" dirty="0">
                <a:latin typeface="Calibri" panose="020F0502020204030204" pitchFamily="34" charset="0"/>
                <a:cs typeface="Calibri" panose="020F0502020204030204" pitchFamily="34" charset="0"/>
              </a:rPr>
              <a:t> Counties</a:t>
            </a:r>
          </a:p>
        </p:txBody>
      </p:sp>
    </p:spTree>
    <p:extLst>
      <p:ext uri="{BB962C8B-B14F-4D97-AF65-F5344CB8AC3E}">
        <p14:creationId xmlns:p14="http://schemas.microsoft.com/office/powerpoint/2010/main" val="407597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B06C6E39-E563-213F-DB0B-C2C259599779}"/>
            </a:ext>
          </a:extLst>
        </p:cNvPr>
        <p:cNvGrpSpPr/>
        <p:nvPr/>
      </p:nvGrpSpPr>
      <p:grpSpPr>
        <a:xfrm>
          <a:off x="0" y="0"/>
          <a:ext cx="0" cy="0"/>
          <a:chOff x="0" y="0"/>
          <a:chExt cx="0" cy="0"/>
        </a:xfrm>
      </p:grpSpPr>
      <p:pic>
        <p:nvPicPr>
          <p:cNvPr id="3" name="Picture 2" descr="A picture containing text, tableware, plate, dishware&#10;&#10;Description automatically generated">
            <a:extLst>
              <a:ext uri="{FF2B5EF4-FFF2-40B4-BE49-F238E27FC236}">
                <a16:creationId xmlns:a16="http://schemas.microsoft.com/office/drawing/2014/main" id="{D1149855-2EF8-517A-7302-BA9C9A726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15" name="Google Shape;169;p29">
            <a:extLst>
              <a:ext uri="{FF2B5EF4-FFF2-40B4-BE49-F238E27FC236}">
                <a16:creationId xmlns:a16="http://schemas.microsoft.com/office/drawing/2014/main" id="{01222D4B-B7A0-5674-9740-AEBD8A6EA5E1}"/>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pic>
        <p:nvPicPr>
          <p:cNvPr id="2" name="Picture 1">
            <a:extLst>
              <a:ext uri="{FF2B5EF4-FFF2-40B4-BE49-F238E27FC236}">
                <a16:creationId xmlns:a16="http://schemas.microsoft.com/office/drawing/2014/main" id="{3A150C5E-48D9-AA92-C44A-E9C2EE1CDB9A}"/>
              </a:ext>
            </a:extLst>
          </p:cNvPr>
          <p:cNvPicPr>
            <a:picLocks noChangeAspect="1"/>
          </p:cNvPicPr>
          <p:nvPr/>
        </p:nvPicPr>
        <p:blipFill>
          <a:blip r:embed="rId4"/>
          <a:srcRect l="6340" t="16158" r="61822" b="44094"/>
          <a:stretch/>
        </p:blipFill>
        <p:spPr>
          <a:xfrm>
            <a:off x="4651343" y="-1"/>
            <a:ext cx="4492658" cy="3648635"/>
          </a:xfrm>
          <a:prstGeom prst="rect">
            <a:avLst/>
          </a:prstGeom>
        </p:spPr>
      </p:pic>
      <p:sp>
        <p:nvSpPr>
          <p:cNvPr id="11" name="TextBox 10">
            <a:extLst>
              <a:ext uri="{FF2B5EF4-FFF2-40B4-BE49-F238E27FC236}">
                <a16:creationId xmlns:a16="http://schemas.microsoft.com/office/drawing/2014/main" id="{CBFA24B7-96F9-B2B4-9BEF-08A0D1823E78}"/>
              </a:ext>
            </a:extLst>
          </p:cNvPr>
          <p:cNvSpPr txBox="1"/>
          <p:nvPr/>
        </p:nvSpPr>
        <p:spPr>
          <a:xfrm>
            <a:off x="5300384" y="4238574"/>
            <a:ext cx="5786718" cy="474232"/>
          </a:xfrm>
          <a:prstGeom prst="rect">
            <a:avLst/>
          </a:prstGeom>
          <a:noFill/>
        </p:spPr>
        <p:txBody>
          <a:bodyPr wrap="square" anchor="ctr">
            <a:spAutoFit/>
          </a:bodyPr>
          <a:lstStyle/>
          <a:p>
            <a:pPr>
              <a:lnSpc>
                <a:spcPts val="1350"/>
              </a:lnSpc>
            </a:pPr>
            <a:r>
              <a:rPr lang="en-US" sz="3200" b="1" dirty="0">
                <a:solidFill>
                  <a:schemeClr val="accent2"/>
                </a:solidFill>
                <a:effectLst/>
                <a:latin typeface="Calibri" panose="020F0502020204030204" pitchFamily="34" charset="0"/>
                <a:cs typeface="Calibri" panose="020F0502020204030204" pitchFamily="34" charset="0"/>
              </a:rPr>
              <a:t>San Bernardino</a:t>
            </a:r>
            <a:endParaRPr lang="en-US" sz="2000" b="0" dirty="0">
              <a:solidFill>
                <a:schemeClr val="accent2"/>
              </a:solidFill>
              <a:effectLst/>
              <a:latin typeface="Calibri" panose="020F0502020204030204" pitchFamily="34" charset="0"/>
              <a:cs typeface="Calibri" panose="020F0502020204030204" pitchFamily="34" charset="0"/>
            </a:endParaRPr>
          </a:p>
          <a:p>
            <a:pPr marL="285750" indent="-285750">
              <a:lnSpc>
                <a:spcPts val="1350"/>
              </a:lnSpc>
              <a:buFont typeface="Arial" panose="020B0604020202020204" pitchFamily="34" charset="0"/>
              <a:buChar char="•"/>
            </a:pPr>
            <a:endParaRPr lang="en-US" sz="2000" b="0" dirty="0">
              <a:solidFill>
                <a:schemeClr val="accent2"/>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C317BDE-D5F0-7A58-BFA5-9696EE27907B}"/>
              </a:ext>
            </a:extLst>
          </p:cNvPr>
          <p:cNvSpPr txBox="1"/>
          <p:nvPr/>
        </p:nvSpPr>
        <p:spPr>
          <a:xfrm>
            <a:off x="3939990" y="1444226"/>
            <a:ext cx="3760694" cy="2308324"/>
          </a:xfrm>
          <a:prstGeom prst="rect">
            <a:avLst/>
          </a:prstGeom>
          <a:noFill/>
        </p:spPr>
        <p:txBody>
          <a:bodyPr wrap="square" anchor="ctr">
            <a:spAutoFit/>
          </a:bodyPr>
          <a:lstStyle/>
          <a:p>
            <a:r>
              <a:rPr lang="en-US" sz="1800" i="1" dirty="0">
                <a:latin typeface="Calibri" panose="020F0502020204030204" pitchFamily="34" charset="0"/>
                <a:cs typeface="Calibri" panose="020F0502020204030204" pitchFamily="34" charset="0"/>
              </a:rPr>
              <a:t>    La Paz</a:t>
            </a:r>
          </a:p>
          <a:p>
            <a:r>
              <a:rPr lang="en-US" sz="1800" i="1" dirty="0">
                <a:latin typeface="Calibri" panose="020F0502020204030204" pitchFamily="34" charset="0"/>
                <a:cs typeface="Calibri" panose="020F0502020204030204" pitchFamily="34" charset="0"/>
              </a:rPr>
              <a:t>    Mohave</a:t>
            </a:r>
          </a:p>
          <a:p>
            <a:r>
              <a:rPr lang="en-US" sz="1800" i="1" dirty="0">
                <a:latin typeface="Calibri" panose="020F0502020204030204" pitchFamily="34" charset="0"/>
                <a:cs typeface="Calibri" panose="020F0502020204030204" pitchFamily="34" charset="0"/>
              </a:rPr>
              <a:t>               Inyo</a:t>
            </a:r>
          </a:p>
          <a:p>
            <a:r>
              <a:rPr lang="en-US" sz="1800" i="1" dirty="0">
                <a:latin typeface="Calibri" panose="020F0502020204030204" pitchFamily="34" charset="0"/>
                <a:cs typeface="Calibri" panose="020F0502020204030204" pitchFamily="34" charset="0"/>
              </a:rPr>
              <a:t>                  Kern</a:t>
            </a:r>
          </a:p>
          <a:p>
            <a:r>
              <a:rPr lang="en-US" sz="1800" i="1" dirty="0">
                <a:latin typeface="Calibri" panose="020F0502020204030204" pitchFamily="34" charset="0"/>
                <a:cs typeface="Calibri" panose="020F0502020204030204" pitchFamily="34" charset="0"/>
              </a:rPr>
              <a:t>                Orange</a:t>
            </a:r>
          </a:p>
          <a:p>
            <a:r>
              <a:rPr lang="en-US" sz="1800" i="1" dirty="0">
                <a:latin typeface="Calibri" panose="020F0502020204030204" pitchFamily="34" charset="0"/>
                <a:cs typeface="Calibri" panose="020F0502020204030204" pitchFamily="34" charset="0"/>
              </a:rPr>
              <a:t>                 Riverside</a:t>
            </a:r>
          </a:p>
          <a:p>
            <a:r>
              <a:rPr lang="en-US" sz="1800" i="1" dirty="0">
                <a:latin typeface="Calibri" panose="020F0502020204030204" pitchFamily="34" charset="0"/>
                <a:cs typeface="Calibri" panose="020F0502020204030204" pitchFamily="34" charset="0"/>
              </a:rPr>
              <a:t>                               Los Angeles </a:t>
            </a:r>
          </a:p>
          <a:p>
            <a:r>
              <a:rPr lang="en-US" sz="1800" i="1" dirty="0">
                <a:latin typeface="Calibri" panose="020F0502020204030204" pitchFamily="34" charset="0"/>
                <a:cs typeface="Calibri" panose="020F0502020204030204" pitchFamily="34" charset="0"/>
              </a:rPr>
              <a:t>                                               </a:t>
            </a:r>
          </a:p>
        </p:txBody>
      </p:sp>
      <p:cxnSp>
        <p:nvCxnSpPr>
          <p:cNvPr id="16" name="Elbow Connector 15">
            <a:extLst>
              <a:ext uri="{FF2B5EF4-FFF2-40B4-BE49-F238E27FC236}">
                <a16:creationId xmlns:a16="http://schemas.microsoft.com/office/drawing/2014/main" id="{07F3DC00-8716-1FE8-6912-4C9F83198FD9}"/>
              </a:ext>
            </a:extLst>
          </p:cNvPr>
          <p:cNvCxnSpPr>
            <a:cxnSpLocks/>
          </p:cNvCxnSpPr>
          <p:nvPr/>
        </p:nvCxnSpPr>
        <p:spPr>
          <a:xfrm rot="16200000" flipV="1">
            <a:off x="6413689" y="2675407"/>
            <a:ext cx="1856815" cy="1649502"/>
          </a:xfrm>
          <a:prstGeom prst="bentConnector3">
            <a:avLst>
              <a:gd name="adj1" fmla="val 100211"/>
            </a:avLst>
          </a:prstGeom>
          <a:ln w="76200">
            <a:solidFill>
              <a:srgbClr val="FF6347"/>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5B1CD07-46E4-B075-9028-6F45C269BCE4}"/>
              </a:ext>
            </a:extLst>
          </p:cNvPr>
          <p:cNvSpPr/>
          <p:nvPr/>
        </p:nvSpPr>
        <p:spPr>
          <a:xfrm>
            <a:off x="8062887" y="4220644"/>
            <a:ext cx="207922" cy="207922"/>
          </a:xfrm>
          <a:prstGeom prst="ellipse">
            <a:avLst/>
          </a:prstGeom>
          <a:solidFill>
            <a:srgbClr val="FF6347"/>
          </a:solidFill>
          <a:ln>
            <a:solidFill>
              <a:srgbClr val="FF6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45269C9A-FF6A-14C5-B949-E437293686F3}"/>
              </a:ext>
            </a:extLst>
          </p:cNvPr>
          <p:cNvSpPr/>
          <p:nvPr/>
        </p:nvSpPr>
        <p:spPr>
          <a:xfrm>
            <a:off x="3420025" y="-4897"/>
            <a:ext cx="5723974"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8DFF794E-211E-A307-2B0D-AADE070BD681}"/>
              </a:ext>
            </a:extLst>
          </p:cNvPr>
          <p:cNvSpPr/>
          <p:nvPr/>
        </p:nvSpPr>
        <p:spPr>
          <a:xfrm rot="16200000">
            <a:off x="6546520" y="2524478"/>
            <a:ext cx="5143500"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DB8B6A58-60CE-7359-A532-869DAFE505E4}"/>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E0376F49-EB9D-750D-CDAA-B58DBBCFBF33}"/>
                </a:ext>
              </a:extLst>
            </p:cNvPr>
            <p:cNvSpPr/>
            <p:nvPr/>
          </p:nvSpPr>
          <p:spPr>
            <a:xfrm>
              <a:off x="-26895" y="4982135"/>
              <a:ext cx="2788024" cy="16136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65AE6176-8380-3114-F914-F1EEB34B56EF}"/>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6" name="Rectangle 5">
              <a:extLst>
                <a:ext uri="{FF2B5EF4-FFF2-40B4-BE49-F238E27FC236}">
                  <a16:creationId xmlns:a16="http://schemas.microsoft.com/office/drawing/2014/main" id="{6ED9D5BB-AD60-0898-65DC-5EEF1772BCA5}"/>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sp>
        <p:nvSpPr>
          <p:cNvPr id="28" name="TextBox 27">
            <a:extLst>
              <a:ext uri="{FF2B5EF4-FFF2-40B4-BE49-F238E27FC236}">
                <a16:creationId xmlns:a16="http://schemas.microsoft.com/office/drawing/2014/main" id="{6BBB9898-E203-F852-C5FE-7FD52AC196D4}"/>
              </a:ext>
            </a:extLst>
          </p:cNvPr>
          <p:cNvSpPr txBox="1"/>
          <p:nvPr/>
        </p:nvSpPr>
        <p:spPr>
          <a:xfrm>
            <a:off x="4125337" y="1181258"/>
            <a:ext cx="5544670" cy="369332"/>
          </a:xfrm>
          <a:prstGeom prst="rect">
            <a:avLst/>
          </a:prstGeom>
          <a:noFill/>
        </p:spPr>
        <p:txBody>
          <a:bodyPr wrap="square">
            <a:spAutoFit/>
          </a:bodyPr>
          <a:lstStyle/>
          <a:p>
            <a:r>
              <a:rPr lang="en-US" sz="1800" i="1" dirty="0">
                <a:latin typeface="Calibri" panose="020F0502020204030204" pitchFamily="34" charset="0"/>
                <a:cs typeface="Calibri" panose="020F0502020204030204" pitchFamily="34" charset="0"/>
              </a:rPr>
              <a:t> Clark</a:t>
            </a:r>
            <a:endParaRPr lang="en-US" sz="20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C7776DA6-9C59-BC37-E634-EE82FB5F94F5}"/>
              </a:ext>
            </a:extLst>
          </p:cNvPr>
          <p:cNvSpPr txBox="1"/>
          <p:nvPr/>
        </p:nvSpPr>
        <p:spPr>
          <a:xfrm>
            <a:off x="1474698" y="1663556"/>
            <a:ext cx="2684927" cy="1015663"/>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2,120,000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Low Food Access Individuals</a:t>
            </a:r>
          </a:p>
        </p:txBody>
      </p:sp>
      <p:pic>
        <p:nvPicPr>
          <p:cNvPr id="43" name="Picture 42">
            <a:extLst>
              <a:ext uri="{FF2B5EF4-FFF2-40B4-BE49-F238E27FC236}">
                <a16:creationId xmlns:a16="http://schemas.microsoft.com/office/drawing/2014/main" id="{CEDE2268-EF00-675C-D71C-AE08EA7CB970}"/>
              </a:ext>
            </a:extLst>
          </p:cNvPr>
          <p:cNvPicPr>
            <a:picLocks noChangeAspect="1"/>
          </p:cNvPicPr>
          <p:nvPr/>
        </p:nvPicPr>
        <p:blipFill>
          <a:blip r:embed="rId5"/>
          <a:stretch>
            <a:fillRect/>
          </a:stretch>
        </p:blipFill>
        <p:spPr>
          <a:xfrm>
            <a:off x="576976" y="1762852"/>
            <a:ext cx="817071" cy="817071"/>
          </a:xfrm>
          <a:prstGeom prst="rect">
            <a:avLst/>
          </a:prstGeom>
        </p:spPr>
      </p:pic>
      <p:sp>
        <p:nvSpPr>
          <p:cNvPr id="8" name="TextBox 7">
            <a:extLst>
              <a:ext uri="{FF2B5EF4-FFF2-40B4-BE49-F238E27FC236}">
                <a16:creationId xmlns:a16="http://schemas.microsoft.com/office/drawing/2014/main" id="{ACFCFEDA-16F8-F92A-F2FF-C74A91D56AE6}"/>
              </a:ext>
            </a:extLst>
          </p:cNvPr>
          <p:cNvSpPr txBox="1"/>
          <p:nvPr/>
        </p:nvSpPr>
        <p:spPr>
          <a:xfrm>
            <a:off x="288392" y="3246891"/>
            <a:ext cx="2684927" cy="707886"/>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80% In-County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9" name="TextBox 8">
            <a:extLst>
              <a:ext uri="{FF2B5EF4-FFF2-40B4-BE49-F238E27FC236}">
                <a16:creationId xmlns:a16="http://schemas.microsoft.com/office/drawing/2014/main" id="{AFA9E2F2-83A9-A6C7-25BE-D6B9A6D1A922}"/>
              </a:ext>
            </a:extLst>
          </p:cNvPr>
          <p:cNvSpPr txBox="1"/>
          <p:nvPr/>
        </p:nvSpPr>
        <p:spPr>
          <a:xfrm>
            <a:off x="2700128" y="3246891"/>
            <a:ext cx="2684927" cy="707886"/>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30% Out-Of-County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12" name="Google Shape;223;p34">
            <a:extLst>
              <a:ext uri="{FF2B5EF4-FFF2-40B4-BE49-F238E27FC236}">
                <a16:creationId xmlns:a16="http://schemas.microsoft.com/office/drawing/2014/main" id="{11ABDF85-B1A2-1CC7-E664-18F897B77486}"/>
              </a:ext>
            </a:extLst>
          </p:cNvPr>
          <p:cNvSpPr/>
          <p:nvPr/>
        </p:nvSpPr>
        <p:spPr>
          <a:xfrm rot="5400000">
            <a:off x="2283338" y="3582132"/>
            <a:ext cx="517603" cy="4571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63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B052C4F2-17CE-299F-7067-E85F22A0B9AF}"/>
            </a:ext>
          </a:extLst>
        </p:cNvPr>
        <p:cNvGrpSpPr/>
        <p:nvPr/>
      </p:nvGrpSpPr>
      <p:grpSpPr>
        <a:xfrm>
          <a:off x="0" y="0"/>
          <a:ext cx="0" cy="0"/>
          <a:chOff x="0" y="0"/>
          <a:chExt cx="0" cy="0"/>
        </a:xfrm>
      </p:grpSpPr>
      <p:pic>
        <p:nvPicPr>
          <p:cNvPr id="3" name="Picture 2" descr="A picture containing text, tableware, plate, dishware&#10;&#10;Description automatically generated">
            <a:extLst>
              <a:ext uri="{FF2B5EF4-FFF2-40B4-BE49-F238E27FC236}">
                <a16:creationId xmlns:a16="http://schemas.microsoft.com/office/drawing/2014/main" id="{77885C82-84D3-9616-6CEB-B112F3DEC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15" name="Google Shape;169;p29">
            <a:extLst>
              <a:ext uri="{FF2B5EF4-FFF2-40B4-BE49-F238E27FC236}">
                <a16:creationId xmlns:a16="http://schemas.microsoft.com/office/drawing/2014/main" id="{F3117537-024C-4026-005D-F54297CFA50E}"/>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pic>
        <p:nvPicPr>
          <p:cNvPr id="2" name="Picture 1">
            <a:extLst>
              <a:ext uri="{FF2B5EF4-FFF2-40B4-BE49-F238E27FC236}">
                <a16:creationId xmlns:a16="http://schemas.microsoft.com/office/drawing/2014/main" id="{3EFCB464-FC14-8841-AA74-6F23B729EBC6}"/>
              </a:ext>
            </a:extLst>
          </p:cNvPr>
          <p:cNvPicPr>
            <a:picLocks noChangeAspect="1"/>
          </p:cNvPicPr>
          <p:nvPr/>
        </p:nvPicPr>
        <p:blipFill>
          <a:blip r:embed="rId4"/>
          <a:srcRect l="6340" t="16158" r="61822" b="44094"/>
          <a:stretch/>
        </p:blipFill>
        <p:spPr>
          <a:xfrm>
            <a:off x="4651343" y="-1"/>
            <a:ext cx="4492658" cy="3648635"/>
          </a:xfrm>
          <a:prstGeom prst="rect">
            <a:avLst/>
          </a:prstGeom>
        </p:spPr>
      </p:pic>
      <p:sp>
        <p:nvSpPr>
          <p:cNvPr id="11" name="TextBox 10">
            <a:extLst>
              <a:ext uri="{FF2B5EF4-FFF2-40B4-BE49-F238E27FC236}">
                <a16:creationId xmlns:a16="http://schemas.microsoft.com/office/drawing/2014/main" id="{CDD028FC-045F-AE08-4955-7C184C704506}"/>
              </a:ext>
            </a:extLst>
          </p:cNvPr>
          <p:cNvSpPr txBox="1"/>
          <p:nvPr/>
        </p:nvSpPr>
        <p:spPr>
          <a:xfrm>
            <a:off x="5300384" y="4238574"/>
            <a:ext cx="5786718" cy="474232"/>
          </a:xfrm>
          <a:prstGeom prst="rect">
            <a:avLst/>
          </a:prstGeom>
          <a:noFill/>
        </p:spPr>
        <p:txBody>
          <a:bodyPr wrap="square" anchor="ctr">
            <a:spAutoFit/>
          </a:bodyPr>
          <a:lstStyle/>
          <a:p>
            <a:pPr>
              <a:lnSpc>
                <a:spcPts val="1350"/>
              </a:lnSpc>
            </a:pPr>
            <a:r>
              <a:rPr lang="en-US" sz="3200" b="1" dirty="0">
                <a:solidFill>
                  <a:schemeClr val="accent2"/>
                </a:solidFill>
                <a:effectLst/>
                <a:latin typeface="Calibri" panose="020F0502020204030204" pitchFamily="34" charset="0"/>
                <a:cs typeface="Calibri" panose="020F0502020204030204" pitchFamily="34" charset="0"/>
              </a:rPr>
              <a:t>San Bernardino</a:t>
            </a:r>
            <a:endParaRPr lang="en-US" sz="2000" b="0" dirty="0">
              <a:solidFill>
                <a:schemeClr val="accent2"/>
              </a:solidFill>
              <a:effectLst/>
              <a:latin typeface="Calibri" panose="020F0502020204030204" pitchFamily="34" charset="0"/>
              <a:cs typeface="Calibri" panose="020F0502020204030204" pitchFamily="34" charset="0"/>
            </a:endParaRPr>
          </a:p>
          <a:p>
            <a:pPr marL="285750" indent="-285750">
              <a:lnSpc>
                <a:spcPts val="1350"/>
              </a:lnSpc>
              <a:buFont typeface="Arial" panose="020B0604020202020204" pitchFamily="34" charset="0"/>
              <a:buChar char="•"/>
            </a:pPr>
            <a:endParaRPr lang="en-US" sz="2000" b="0" dirty="0">
              <a:solidFill>
                <a:schemeClr val="accent2"/>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4E496FD-F529-36FD-A34D-D0F06CCD2F5A}"/>
              </a:ext>
            </a:extLst>
          </p:cNvPr>
          <p:cNvSpPr txBox="1"/>
          <p:nvPr/>
        </p:nvSpPr>
        <p:spPr>
          <a:xfrm>
            <a:off x="3939990" y="1444226"/>
            <a:ext cx="3760694" cy="2308324"/>
          </a:xfrm>
          <a:prstGeom prst="rect">
            <a:avLst/>
          </a:prstGeom>
          <a:noFill/>
        </p:spPr>
        <p:txBody>
          <a:bodyPr wrap="square" anchor="ctr">
            <a:spAutoFit/>
          </a:bodyPr>
          <a:lstStyle/>
          <a:p>
            <a:r>
              <a:rPr lang="en-US" sz="1800" i="1" dirty="0">
                <a:latin typeface="Calibri" panose="020F0502020204030204" pitchFamily="34" charset="0"/>
                <a:cs typeface="Calibri" panose="020F0502020204030204" pitchFamily="34" charset="0"/>
              </a:rPr>
              <a:t>    La Paz</a:t>
            </a:r>
          </a:p>
          <a:p>
            <a:r>
              <a:rPr lang="en-US" sz="1800" i="1" dirty="0">
                <a:latin typeface="Calibri" panose="020F0502020204030204" pitchFamily="34" charset="0"/>
                <a:cs typeface="Calibri" panose="020F0502020204030204" pitchFamily="34" charset="0"/>
              </a:rPr>
              <a:t>    Mohave</a:t>
            </a:r>
          </a:p>
          <a:p>
            <a:r>
              <a:rPr lang="en-US" sz="1800" i="1" dirty="0">
                <a:latin typeface="Calibri" panose="020F0502020204030204" pitchFamily="34" charset="0"/>
                <a:cs typeface="Calibri" panose="020F0502020204030204" pitchFamily="34" charset="0"/>
              </a:rPr>
              <a:t>               Inyo</a:t>
            </a:r>
          </a:p>
          <a:p>
            <a:r>
              <a:rPr lang="en-US" sz="1800" i="1" dirty="0">
                <a:latin typeface="Calibri" panose="020F0502020204030204" pitchFamily="34" charset="0"/>
                <a:cs typeface="Calibri" panose="020F0502020204030204" pitchFamily="34" charset="0"/>
              </a:rPr>
              <a:t>                  Kern</a:t>
            </a:r>
          </a:p>
          <a:p>
            <a:r>
              <a:rPr lang="en-US" sz="1800" i="1" dirty="0">
                <a:latin typeface="Calibri" panose="020F0502020204030204" pitchFamily="34" charset="0"/>
                <a:cs typeface="Calibri" panose="020F0502020204030204" pitchFamily="34" charset="0"/>
              </a:rPr>
              <a:t>                Orange</a:t>
            </a:r>
          </a:p>
          <a:p>
            <a:r>
              <a:rPr lang="en-US" sz="1800" i="1" dirty="0">
                <a:latin typeface="Calibri" panose="020F0502020204030204" pitchFamily="34" charset="0"/>
                <a:cs typeface="Calibri" panose="020F0502020204030204" pitchFamily="34" charset="0"/>
              </a:rPr>
              <a:t>                 Riverside</a:t>
            </a:r>
          </a:p>
          <a:p>
            <a:r>
              <a:rPr lang="en-US" sz="1800" i="1" dirty="0">
                <a:latin typeface="Calibri" panose="020F0502020204030204" pitchFamily="34" charset="0"/>
                <a:cs typeface="Calibri" panose="020F0502020204030204" pitchFamily="34" charset="0"/>
              </a:rPr>
              <a:t>                               Los Angeles </a:t>
            </a:r>
          </a:p>
          <a:p>
            <a:r>
              <a:rPr lang="en-US" sz="1800" i="1" dirty="0">
                <a:latin typeface="Calibri" panose="020F0502020204030204" pitchFamily="34" charset="0"/>
                <a:cs typeface="Calibri" panose="020F0502020204030204" pitchFamily="34" charset="0"/>
              </a:rPr>
              <a:t>                                               </a:t>
            </a:r>
          </a:p>
        </p:txBody>
      </p:sp>
      <p:cxnSp>
        <p:nvCxnSpPr>
          <p:cNvPr id="16" name="Elbow Connector 15">
            <a:extLst>
              <a:ext uri="{FF2B5EF4-FFF2-40B4-BE49-F238E27FC236}">
                <a16:creationId xmlns:a16="http://schemas.microsoft.com/office/drawing/2014/main" id="{22B423EE-F456-091E-7F4A-15FE4F1A5FB6}"/>
              </a:ext>
            </a:extLst>
          </p:cNvPr>
          <p:cNvCxnSpPr>
            <a:cxnSpLocks/>
          </p:cNvCxnSpPr>
          <p:nvPr/>
        </p:nvCxnSpPr>
        <p:spPr>
          <a:xfrm rot="16200000" flipV="1">
            <a:off x="6413689" y="2675407"/>
            <a:ext cx="1856815" cy="1649502"/>
          </a:xfrm>
          <a:prstGeom prst="bentConnector3">
            <a:avLst>
              <a:gd name="adj1" fmla="val 100211"/>
            </a:avLst>
          </a:prstGeom>
          <a:ln w="76200">
            <a:solidFill>
              <a:srgbClr val="FF6347"/>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9BE6939-E12F-A58E-B337-35FCE3D66514}"/>
              </a:ext>
            </a:extLst>
          </p:cNvPr>
          <p:cNvSpPr/>
          <p:nvPr/>
        </p:nvSpPr>
        <p:spPr>
          <a:xfrm>
            <a:off x="8062887" y="4220644"/>
            <a:ext cx="207922" cy="207922"/>
          </a:xfrm>
          <a:prstGeom prst="ellipse">
            <a:avLst/>
          </a:prstGeom>
          <a:solidFill>
            <a:srgbClr val="FF6347"/>
          </a:solidFill>
          <a:ln>
            <a:solidFill>
              <a:srgbClr val="FF6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BD69A928-02B4-3A2D-D4CF-1EF6D436E60A}"/>
              </a:ext>
            </a:extLst>
          </p:cNvPr>
          <p:cNvSpPr/>
          <p:nvPr/>
        </p:nvSpPr>
        <p:spPr>
          <a:xfrm>
            <a:off x="3420025" y="-4897"/>
            <a:ext cx="5723974"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AD99C7BA-B7FB-9AD4-3795-641433960103}"/>
              </a:ext>
            </a:extLst>
          </p:cNvPr>
          <p:cNvSpPr/>
          <p:nvPr/>
        </p:nvSpPr>
        <p:spPr>
          <a:xfrm rot="16200000">
            <a:off x="6546520" y="2524478"/>
            <a:ext cx="5143500"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B62D67F-A4CE-C351-5742-B8E9FD54E3CC}"/>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7D0BE188-DBB6-D97E-1D50-FAD5ADF3ED72}"/>
                </a:ext>
              </a:extLst>
            </p:cNvPr>
            <p:cNvSpPr/>
            <p:nvPr/>
          </p:nvSpPr>
          <p:spPr>
            <a:xfrm>
              <a:off x="-26895" y="4982135"/>
              <a:ext cx="2788024" cy="16136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7F270405-6E32-9CE4-C1E8-F80C51C84F48}"/>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6" name="Rectangle 5">
              <a:extLst>
                <a:ext uri="{FF2B5EF4-FFF2-40B4-BE49-F238E27FC236}">
                  <a16:creationId xmlns:a16="http://schemas.microsoft.com/office/drawing/2014/main" id="{154946FA-BF5C-41DB-F445-5EE5D8654564}"/>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sp>
        <p:nvSpPr>
          <p:cNvPr id="28" name="TextBox 27">
            <a:extLst>
              <a:ext uri="{FF2B5EF4-FFF2-40B4-BE49-F238E27FC236}">
                <a16:creationId xmlns:a16="http://schemas.microsoft.com/office/drawing/2014/main" id="{3127E284-ED27-BA84-92F8-2FF408D8DDB1}"/>
              </a:ext>
            </a:extLst>
          </p:cNvPr>
          <p:cNvSpPr txBox="1"/>
          <p:nvPr/>
        </p:nvSpPr>
        <p:spPr>
          <a:xfrm>
            <a:off x="4125337" y="1181258"/>
            <a:ext cx="5544670" cy="369332"/>
          </a:xfrm>
          <a:prstGeom prst="rect">
            <a:avLst/>
          </a:prstGeom>
          <a:noFill/>
        </p:spPr>
        <p:txBody>
          <a:bodyPr wrap="square">
            <a:spAutoFit/>
          </a:bodyPr>
          <a:lstStyle/>
          <a:p>
            <a:r>
              <a:rPr lang="en-US" sz="1800" i="1" dirty="0">
                <a:latin typeface="Calibri" panose="020F0502020204030204" pitchFamily="34" charset="0"/>
                <a:cs typeface="Calibri" panose="020F0502020204030204" pitchFamily="34" charset="0"/>
              </a:rPr>
              <a:t> Clark</a:t>
            </a:r>
            <a:endParaRPr lang="en-US" sz="20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AE076FE0-CD70-B2B2-1E6C-9AD347FC21E0}"/>
              </a:ext>
            </a:extLst>
          </p:cNvPr>
          <p:cNvSpPr txBox="1"/>
          <p:nvPr/>
        </p:nvSpPr>
        <p:spPr>
          <a:xfrm>
            <a:off x="1474698" y="1663556"/>
            <a:ext cx="2684927" cy="1015663"/>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2,120,000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Low Food Access Individuals</a:t>
            </a:r>
          </a:p>
        </p:txBody>
      </p:sp>
      <p:pic>
        <p:nvPicPr>
          <p:cNvPr id="43" name="Picture 42">
            <a:extLst>
              <a:ext uri="{FF2B5EF4-FFF2-40B4-BE49-F238E27FC236}">
                <a16:creationId xmlns:a16="http://schemas.microsoft.com/office/drawing/2014/main" id="{87EEF36D-E372-BD1F-A4D1-D4842E3267A5}"/>
              </a:ext>
            </a:extLst>
          </p:cNvPr>
          <p:cNvPicPr>
            <a:picLocks noChangeAspect="1"/>
          </p:cNvPicPr>
          <p:nvPr/>
        </p:nvPicPr>
        <p:blipFill>
          <a:blip r:embed="rId5"/>
          <a:stretch>
            <a:fillRect/>
          </a:stretch>
        </p:blipFill>
        <p:spPr>
          <a:xfrm>
            <a:off x="576976" y="1762852"/>
            <a:ext cx="817071" cy="817071"/>
          </a:xfrm>
          <a:prstGeom prst="rect">
            <a:avLst/>
          </a:prstGeom>
        </p:spPr>
      </p:pic>
      <p:sp>
        <p:nvSpPr>
          <p:cNvPr id="8" name="TextBox 7">
            <a:extLst>
              <a:ext uri="{FF2B5EF4-FFF2-40B4-BE49-F238E27FC236}">
                <a16:creationId xmlns:a16="http://schemas.microsoft.com/office/drawing/2014/main" id="{8A2EBD69-161B-1BCE-6A78-F7C1B3FD9388}"/>
              </a:ext>
            </a:extLst>
          </p:cNvPr>
          <p:cNvSpPr txBox="1"/>
          <p:nvPr/>
        </p:nvSpPr>
        <p:spPr>
          <a:xfrm>
            <a:off x="288392" y="3246891"/>
            <a:ext cx="2684927" cy="707886"/>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80% In-County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9" name="TextBox 8">
            <a:extLst>
              <a:ext uri="{FF2B5EF4-FFF2-40B4-BE49-F238E27FC236}">
                <a16:creationId xmlns:a16="http://schemas.microsoft.com/office/drawing/2014/main" id="{EA9AD536-2685-DE45-BB19-829E8C32C0BA}"/>
              </a:ext>
            </a:extLst>
          </p:cNvPr>
          <p:cNvSpPr txBox="1"/>
          <p:nvPr/>
        </p:nvSpPr>
        <p:spPr>
          <a:xfrm>
            <a:off x="2700128" y="3246891"/>
            <a:ext cx="2684927" cy="707886"/>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30% Out-Of-County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10" name="Google Shape;223;p34">
            <a:extLst>
              <a:ext uri="{FF2B5EF4-FFF2-40B4-BE49-F238E27FC236}">
                <a16:creationId xmlns:a16="http://schemas.microsoft.com/office/drawing/2014/main" id="{38E5C759-8B3F-865A-01AD-60EFC68B14EA}"/>
              </a:ext>
            </a:extLst>
          </p:cNvPr>
          <p:cNvSpPr/>
          <p:nvPr/>
        </p:nvSpPr>
        <p:spPr>
          <a:xfrm rot="5400000">
            <a:off x="2283338" y="3582132"/>
            <a:ext cx="517603" cy="4571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490BD86-0678-A62B-8829-C5647EE101A7}"/>
              </a:ext>
            </a:extLst>
          </p:cNvPr>
          <p:cNvSpPr txBox="1"/>
          <p:nvPr/>
        </p:nvSpPr>
        <p:spPr>
          <a:xfrm>
            <a:off x="291622" y="4177849"/>
            <a:ext cx="5544670" cy="307777"/>
          </a:xfrm>
          <a:prstGeom prst="rect">
            <a:avLst/>
          </a:prstGeom>
          <a:noFill/>
        </p:spPr>
        <p:txBody>
          <a:bodyPr wrap="square">
            <a:spAutoFit/>
          </a:bodyPr>
          <a:lstStyle/>
          <a:p>
            <a:r>
              <a:rPr lang="en-US" b="0" i="0" dirty="0">
                <a:solidFill>
                  <a:schemeClr val="accent2"/>
                </a:solidFill>
                <a:effectLst/>
                <a:latin typeface="Calibri" panose="020F0502020204030204" pitchFamily="34" charset="0"/>
                <a:cs typeface="Calibri" panose="020F0502020204030204" pitchFamily="34" charset="0"/>
              </a:rPr>
              <a:t>346,523 individuals</a:t>
            </a:r>
            <a:endParaRPr lang="en-US" dirty="0">
              <a:solidFill>
                <a:schemeClr val="accent2"/>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819B0786-A34B-E2EE-4BDF-2678FA950732}"/>
              </a:ext>
            </a:extLst>
          </p:cNvPr>
          <p:cNvSpPr txBox="1"/>
          <p:nvPr/>
        </p:nvSpPr>
        <p:spPr>
          <a:xfrm>
            <a:off x="2726139" y="4184900"/>
            <a:ext cx="5544670" cy="307777"/>
          </a:xfrm>
          <a:prstGeom prst="rect">
            <a:avLst/>
          </a:prstGeom>
          <a:noFill/>
        </p:spPr>
        <p:txBody>
          <a:bodyPr wrap="square">
            <a:spAutoFit/>
          </a:bodyPr>
          <a:lstStyle/>
          <a:p>
            <a:r>
              <a:rPr lang="en-US" b="0" i="0" dirty="0">
                <a:solidFill>
                  <a:schemeClr val="accent2"/>
                </a:solidFill>
                <a:effectLst/>
                <a:latin typeface="Calibri" panose="020F0502020204030204" pitchFamily="34" charset="0"/>
                <a:cs typeface="Calibri" panose="020F0502020204030204" pitchFamily="34" charset="0"/>
              </a:rPr>
              <a:t>506,862 individuals</a:t>
            </a:r>
            <a:endParaRPr lang="en-US" dirty="0">
              <a:solidFill>
                <a:schemeClr val="accent2"/>
              </a:solidFill>
              <a:latin typeface="Calibri" panose="020F0502020204030204" pitchFamily="34" charset="0"/>
              <a:cs typeface="Calibri" panose="020F0502020204030204" pitchFamily="34" charset="0"/>
            </a:endParaRPr>
          </a:p>
        </p:txBody>
      </p:sp>
      <p:cxnSp>
        <p:nvCxnSpPr>
          <p:cNvPr id="21" name="Straight Connector 20">
            <a:extLst>
              <a:ext uri="{FF2B5EF4-FFF2-40B4-BE49-F238E27FC236}">
                <a16:creationId xmlns:a16="http://schemas.microsoft.com/office/drawing/2014/main" id="{6FE85F2F-30A4-1BA9-BC01-7AA531BC395D}"/>
              </a:ext>
            </a:extLst>
          </p:cNvPr>
          <p:cNvCxnSpPr>
            <a:cxnSpLocks/>
          </p:cNvCxnSpPr>
          <p:nvPr/>
        </p:nvCxnSpPr>
        <p:spPr>
          <a:xfrm>
            <a:off x="2829652" y="3921068"/>
            <a:ext cx="0" cy="256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6329E9-C091-2140-87F7-A780BE177A11}"/>
              </a:ext>
            </a:extLst>
          </p:cNvPr>
          <p:cNvCxnSpPr>
            <a:cxnSpLocks/>
          </p:cNvCxnSpPr>
          <p:nvPr/>
        </p:nvCxnSpPr>
        <p:spPr>
          <a:xfrm>
            <a:off x="409181" y="3921068"/>
            <a:ext cx="0" cy="2567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0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5FF8066F-ABE4-DEF2-AA1A-02933063E00C}"/>
            </a:ext>
          </a:extLst>
        </p:cNvPr>
        <p:cNvGrpSpPr/>
        <p:nvPr/>
      </p:nvGrpSpPr>
      <p:grpSpPr>
        <a:xfrm>
          <a:off x="0" y="0"/>
          <a:ext cx="0" cy="0"/>
          <a:chOff x="0" y="0"/>
          <a:chExt cx="0" cy="0"/>
        </a:xfrm>
      </p:grpSpPr>
      <p:pic>
        <p:nvPicPr>
          <p:cNvPr id="3" name="Picture 2" descr="A picture containing text, tableware, plate, dishware&#10;&#10;Description automatically generated">
            <a:extLst>
              <a:ext uri="{FF2B5EF4-FFF2-40B4-BE49-F238E27FC236}">
                <a16:creationId xmlns:a16="http://schemas.microsoft.com/office/drawing/2014/main" id="{C044AC3E-CFE6-1BAB-7E5B-5C5DD4F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89647"/>
            <a:ext cx="465063" cy="148573"/>
          </a:xfrm>
          <a:prstGeom prst="rect">
            <a:avLst/>
          </a:prstGeom>
        </p:spPr>
      </p:pic>
      <p:sp>
        <p:nvSpPr>
          <p:cNvPr id="15" name="Google Shape;169;p29">
            <a:extLst>
              <a:ext uri="{FF2B5EF4-FFF2-40B4-BE49-F238E27FC236}">
                <a16:creationId xmlns:a16="http://schemas.microsoft.com/office/drawing/2014/main" id="{B04F691C-F243-D2F5-F05F-AA1C901BF0B4}"/>
              </a:ext>
            </a:extLst>
          </p:cNvPr>
          <p:cNvSpPr txBox="1">
            <a:spLocks/>
          </p:cNvSpPr>
          <p:nvPr/>
        </p:nvSpPr>
        <p:spPr>
          <a:xfrm>
            <a:off x="170328" y="308368"/>
            <a:ext cx="4773697"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n-US" sz="2400" dirty="0">
                <a:solidFill>
                  <a:schemeClr val="accent2"/>
                </a:solidFill>
                <a:latin typeface="Calibri" panose="020F0502020204030204" pitchFamily="34" charset="0"/>
                <a:cs typeface="Calibri" panose="020F0502020204030204" pitchFamily="34" charset="0"/>
              </a:rPr>
              <a:t>Population and Engagement Estimations</a:t>
            </a:r>
          </a:p>
        </p:txBody>
      </p:sp>
      <p:pic>
        <p:nvPicPr>
          <p:cNvPr id="2" name="Picture 1">
            <a:extLst>
              <a:ext uri="{FF2B5EF4-FFF2-40B4-BE49-F238E27FC236}">
                <a16:creationId xmlns:a16="http://schemas.microsoft.com/office/drawing/2014/main" id="{07FA34AF-2A26-7B3A-DCFD-53DE72681613}"/>
              </a:ext>
            </a:extLst>
          </p:cNvPr>
          <p:cNvPicPr>
            <a:picLocks noChangeAspect="1"/>
          </p:cNvPicPr>
          <p:nvPr/>
        </p:nvPicPr>
        <p:blipFill>
          <a:blip r:embed="rId4"/>
          <a:srcRect l="6340" t="16158" r="61822" b="44094"/>
          <a:stretch/>
        </p:blipFill>
        <p:spPr>
          <a:xfrm>
            <a:off x="4651343" y="-1"/>
            <a:ext cx="4492658" cy="3648635"/>
          </a:xfrm>
          <a:prstGeom prst="rect">
            <a:avLst/>
          </a:prstGeom>
        </p:spPr>
      </p:pic>
      <p:sp>
        <p:nvSpPr>
          <p:cNvPr id="11" name="TextBox 10">
            <a:extLst>
              <a:ext uri="{FF2B5EF4-FFF2-40B4-BE49-F238E27FC236}">
                <a16:creationId xmlns:a16="http://schemas.microsoft.com/office/drawing/2014/main" id="{EE64CEE1-AEA4-52B9-73B5-12209889E43A}"/>
              </a:ext>
            </a:extLst>
          </p:cNvPr>
          <p:cNvSpPr txBox="1"/>
          <p:nvPr/>
        </p:nvSpPr>
        <p:spPr>
          <a:xfrm>
            <a:off x="5300384" y="4238574"/>
            <a:ext cx="5786718" cy="474232"/>
          </a:xfrm>
          <a:prstGeom prst="rect">
            <a:avLst/>
          </a:prstGeom>
          <a:noFill/>
        </p:spPr>
        <p:txBody>
          <a:bodyPr wrap="square" anchor="ctr">
            <a:spAutoFit/>
          </a:bodyPr>
          <a:lstStyle/>
          <a:p>
            <a:pPr>
              <a:lnSpc>
                <a:spcPts val="1350"/>
              </a:lnSpc>
            </a:pPr>
            <a:r>
              <a:rPr lang="en-US" sz="3200" b="1" dirty="0">
                <a:solidFill>
                  <a:schemeClr val="accent2"/>
                </a:solidFill>
                <a:effectLst/>
                <a:latin typeface="Calibri" panose="020F0502020204030204" pitchFamily="34" charset="0"/>
                <a:cs typeface="Calibri" panose="020F0502020204030204" pitchFamily="34" charset="0"/>
              </a:rPr>
              <a:t>San Bernardino</a:t>
            </a:r>
            <a:endParaRPr lang="en-US" sz="2000" b="0" dirty="0">
              <a:solidFill>
                <a:schemeClr val="accent2"/>
              </a:solidFill>
              <a:effectLst/>
              <a:latin typeface="Calibri" panose="020F0502020204030204" pitchFamily="34" charset="0"/>
              <a:cs typeface="Calibri" panose="020F0502020204030204" pitchFamily="34" charset="0"/>
            </a:endParaRPr>
          </a:p>
          <a:p>
            <a:pPr marL="285750" indent="-285750">
              <a:lnSpc>
                <a:spcPts val="1350"/>
              </a:lnSpc>
              <a:buFont typeface="Arial" panose="020B0604020202020204" pitchFamily="34" charset="0"/>
              <a:buChar char="•"/>
            </a:pPr>
            <a:endParaRPr lang="en-US" sz="2000" b="0" dirty="0">
              <a:solidFill>
                <a:schemeClr val="accent2"/>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AEE13BC-30E9-05F1-9E6A-98584C2661EB}"/>
              </a:ext>
            </a:extLst>
          </p:cNvPr>
          <p:cNvSpPr txBox="1"/>
          <p:nvPr/>
        </p:nvSpPr>
        <p:spPr>
          <a:xfrm>
            <a:off x="3939990" y="1444226"/>
            <a:ext cx="3760694" cy="2308324"/>
          </a:xfrm>
          <a:prstGeom prst="rect">
            <a:avLst/>
          </a:prstGeom>
          <a:noFill/>
        </p:spPr>
        <p:txBody>
          <a:bodyPr wrap="square" anchor="ctr">
            <a:spAutoFit/>
          </a:bodyPr>
          <a:lstStyle/>
          <a:p>
            <a:r>
              <a:rPr lang="en-US" sz="1800" i="1" dirty="0">
                <a:latin typeface="Calibri" panose="020F0502020204030204" pitchFamily="34" charset="0"/>
                <a:cs typeface="Calibri" panose="020F0502020204030204" pitchFamily="34" charset="0"/>
              </a:rPr>
              <a:t>    La Paz</a:t>
            </a:r>
          </a:p>
          <a:p>
            <a:r>
              <a:rPr lang="en-US" sz="1800" i="1" dirty="0">
                <a:latin typeface="Calibri" panose="020F0502020204030204" pitchFamily="34" charset="0"/>
                <a:cs typeface="Calibri" panose="020F0502020204030204" pitchFamily="34" charset="0"/>
              </a:rPr>
              <a:t>    Mohave</a:t>
            </a:r>
          </a:p>
          <a:p>
            <a:r>
              <a:rPr lang="en-US" sz="1800" i="1" dirty="0">
                <a:latin typeface="Calibri" panose="020F0502020204030204" pitchFamily="34" charset="0"/>
                <a:cs typeface="Calibri" panose="020F0502020204030204" pitchFamily="34" charset="0"/>
              </a:rPr>
              <a:t>               Inyo</a:t>
            </a:r>
          </a:p>
          <a:p>
            <a:r>
              <a:rPr lang="en-US" sz="1800" i="1" dirty="0">
                <a:latin typeface="Calibri" panose="020F0502020204030204" pitchFamily="34" charset="0"/>
                <a:cs typeface="Calibri" panose="020F0502020204030204" pitchFamily="34" charset="0"/>
              </a:rPr>
              <a:t>                  Kern</a:t>
            </a:r>
          </a:p>
          <a:p>
            <a:r>
              <a:rPr lang="en-US" sz="1800" i="1" dirty="0">
                <a:latin typeface="Calibri" panose="020F0502020204030204" pitchFamily="34" charset="0"/>
                <a:cs typeface="Calibri" panose="020F0502020204030204" pitchFamily="34" charset="0"/>
              </a:rPr>
              <a:t>                Orange</a:t>
            </a:r>
          </a:p>
          <a:p>
            <a:r>
              <a:rPr lang="en-US" sz="1800" i="1" dirty="0">
                <a:latin typeface="Calibri" panose="020F0502020204030204" pitchFamily="34" charset="0"/>
                <a:cs typeface="Calibri" panose="020F0502020204030204" pitchFamily="34" charset="0"/>
              </a:rPr>
              <a:t>                 Riverside</a:t>
            </a:r>
          </a:p>
          <a:p>
            <a:r>
              <a:rPr lang="en-US" sz="1800" i="1" dirty="0">
                <a:latin typeface="Calibri" panose="020F0502020204030204" pitchFamily="34" charset="0"/>
                <a:cs typeface="Calibri" panose="020F0502020204030204" pitchFamily="34" charset="0"/>
              </a:rPr>
              <a:t>                               Los Angeles </a:t>
            </a:r>
          </a:p>
          <a:p>
            <a:r>
              <a:rPr lang="en-US" sz="1800" i="1" dirty="0">
                <a:latin typeface="Calibri" panose="020F0502020204030204" pitchFamily="34" charset="0"/>
                <a:cs typeface="Calibri" panose="020F0502020204030204" pitchFamily="34" charset="0"/>
              </a:rPr>
              <a:t>                                               </a:t>
            </a:r>
          </a:p>
        </p:txBody>
      </p:sp>
      <p:cxnSp>
        <p:nvCxnSpPr>
          <p:cNvPr id="16" name="Elbow Connector 15">
            <a:extLst>
              <a:ext uri="{FF2B5EF4-FFF2-40B4-BE49-F238E27FC236}">
                <a16:creationId xmlns:a16="http://schemas.microsoft.com/office/drawing/2014/main" id="{9943DD4F-C3AA-F384-5D8C-61138E1E648A}"/>
              </a:ext>
            </a:extLst>
          </p:cNvPr>
          <p:cNvCxnSpPr>
            <a:cxnSpLocks/>
          </p:cNvCxnSpPr>
          <p:nvPr/>
        </p:nvCxnSpPr>
        <p:spPr>
          <a:xfrm rot="16200000" flipV="1">
            <a:off x="6413689" y="2675407"/>
            <a:ext cx="1856815" cy="1649502"/>
          </a:xfrm>
          <a:prstGeom prst="bentConnector3">
            <a:avLst>
              <a:gd name="adj1" fmla="val 100211"/>
            </a:avLst>
          </a:prstGeom>
          <a:ln w="76200">
            <a:solidFill>
              <a:srgbClr val="FF6347"/>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83978A1-547A-789E-707A-1CE6888B26B7}"/>
              </a:ext>
            </a:extLst>
          </p:cNvPr>
          <p:cNvSpPr/>
          <p:nvPr/>
        </p:nvSpPr>
        <p:spPr>
          <a:xfrm>
            <a:off x="8062887" y="4220644"/>
            <a:ext cx="207922" cy="207922"/>
          </a:xfrm>
          <a:prstGeom prst="ellipse">
            <a:avLst/>
          </a:prstGeom>
          <a:solidFill>
            <a:srgbClr val="FF6347"/>
          </a:solidFill>
          <a:ln>
            <a:solidFill>
              <a:srgbClr val="FF63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21A0BF42-0C5D-20FB-C233-25F0FF79E12E}"/>
              </a:ext>
            </a:extLst>
          </p:cNvPr>
          <p:cNvSpPr/>
          <p:nvPr/>
        </p:nvSpPr>
        <p:spPr>
          <a:xfrm>
            <a:off x="3420025" y="-4897"/>
            <a:ext cx="5723974"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4676351B-087C-1389-F2C0-64A4B46F870D}"/>
              </a:ext>
            </a:extLst>
          </p:cNvPr>
          <p:cNvSpPr/>
          <p:nvPr/>
        </p:nvSpPr>
        <p:spPr>
          <a:xfrm rot="16200000">
            <a:off x="6546520" y="2524478"/>
            <a:ext cx="5143500" cy="94544"/>
          </a:xfrm>
          <a:prstGeom prst="rect">
            <a:avLst/>
          </a:prstGeom>
          <a:solidFill>
            <a:srgbClr val="CCD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solidFill>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4F40B986-66BC-8D55-9D8D-418BBC11E8AC}"/>
              </a:ext>
            </a:extLst>
          </p:cNvPr>
          <p:cNvGrpSpPr/>
          <p:nvPr/>
        </p:nvGrpSpPr>
        <p:grpSpPr>
          <a:xfrm>
            <a:off x="-2" y="4921625"/>
            <a:ext cx="9144001" cy="221876"/>
            <a:chOff x="-26895" y="4982135"/>
            <a:chExt cx="8364072" cy="161365"/>
          </a:xfrm>
          <a:solidFill>
            <a:srgbClr val="CCDAF3"/>
          </a:solidFill>
        </p:grpSpPr>
        <p:sp>
          <p:nvSpPr>
            <p:cNvPr id="4" name="Rectangle 3">
              <a:extLst>
                <a:ext uri="{FF2B5EF4-FFF2-40B4-BE49-F238E27FC236}">
                  <a16:creationId xmlns:a16="http://schemas.microsoft.com/office/drawing/2014/main" id="{BFB120A0-D0A8-475D-E597-C86E12FA25BF}"/>
                </a:ext>
              </a:extLst>
            </p:cNvPr>
            <p:cNvSpPr/>
            <p:nvPr/>
          </p:nvSpPr>
          <p:spPr>
            <a:xfrm>
              <a:off x="-26895" y="4982135"/>
              <a:ext cx="2788024" cy="161365"/>
            </a:xfrm>
            <a:prstGeom prst="rect">
              <a:avLst/>
            </a:prstGeom>
            <a:solidFill>
              <a:srgbClr val="CDD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Population and Engagement Estimations</a:t>
              </a:r>
            </a:p>
          </p:txBody>
        </p:sp>
        <p:sp>
          <p:nvSpPr>
            <p:cNvPr id="5" name="Rectangle 4">
              <a:extLst>
                <a:ext uri="{FF2B5EF4-FFF2-40B4-BE49-F238E27FC236}">
                  <a16:creationId xmlns:a16="http://schemas.microsoft.com/office/drawing/2014/main" id="{BFD895DE-1096-1B52-1113-CF37A22293B2}"/>
                </a:ext>
              </a:extLst>
            </p:cNvPr>
            <p:cNvSpPr/>
            <p:nvPr/>
          </p:nvSpPr>
          <p:spPr>
            <a:xfrm>
              <a:off x="5549153"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Projected Impacts and Future Considerations</a:t>
              </a:r>
            </a:p>
          </p:txBody>
        </p:sp>
        <p:sp>
          <p:nvSpPr>
            <p:cNvPr id="6" name="Rectangle 5">
              <a:extLst>
                <a:ext uri="{FF2B5EF4-FFF2-40B4-BE49-F238E27FC236}">
                  <a16:creationId xmlns:a16="http://schemas.microsoft.com/office/drawing/2014/main" id="{F576EA23-FCDC-92FE-45D9-A199B47044BE}"/>
                </a:ext>
              </a:extLst>
            </p:cNvPr>
            <p:cNvSpPr/>
            <p:nvPr/>
          </p:nvSpPr>
          <p:spPr>
            <a:xfrm>
              <a:off x="2761129" y="4982135"/>
              <a:ext cx="2788024" cy="16136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solidFill>
                  <a:latin typeface="Calibri" panose="020F0502020204030204" pitchFamily="34" charset="0"/>
                  <a:cs typeface="Calibri" panose="020F0502020204030204" pitchFamily="34" charset="0"/>
                </a:rPr>
                <a:t>Subgroup Population and Benefits</a:t>
              </a:r>
            </a:p>
          </p:txBody>
        </p:sp>
      </p:grpSp>
      <p:sp>
        <p:nvSpPr>
          <p:cNvPr id="28" name="TextBox 27">
            <a:extLst>
              <a:ext uri="{FF2B5EF4-FFF2-40B4-BE49-F238E27FC236}">
                <a16:creationId xmlns:a16="http://schemas.microsoft.com/office/drawing/2014/main" id="{45CCE8E7-2A2F-C754-3232-532D2B5C42AE}"/>
              </a:ext>
            </a:extLst>
          </p:cNvPr>
          <p:cNvSpPr txBox="1"/>
          <p:nvPr/>
        </p:nvSpPr>
        <p:spPr>
          <a:xfrm>
            <a:off x="4125337" y="1181258"/>
            <a:ext cx="5544670" cy="369332"/>
          </a:xfrm>
          <a:prstGeom prst="rect">
            <a:avLst/>
          </a:prstGeom>
          <a:noFill/>
        </p:spPr>
        <p:txBody>
          <a:bodyPr wrap="square">
            <a:spAutoFit/>
          </a:bodyPr>
          <a:lstStyle/>
          <a:p>
            <a:r>
              <a:rPr lang="en-US" sz="1800" i="1" dirty="0">
                <a:latin typeface="Calibri" panose="020F0502020204030204" pitchFamily="34" charset="0"/>
                <a:cs typeface="Calibri" panose="020F0502020204030204" pitchFamily="34" charset="0"/>
              </a:rPr>
              <a:t> Clark</a:t>
            </a:r>
            <a:endParaRPr lang="en-US" sz="20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6A73A02-7656-005A-2A19-3E8D6E06F86F}"/>
              </a:ext>
            </a:extLst>
          </p:cNvPr>
          <p:cNvSpPr txBox="1"/>
          <p:nvPr/>
        </p:nvSpPr>
        <p:spPr>
          <a:xfrm>
            <a:off x="1474698" y="1663556"/>
            <a:ext cx="2684927" cy="1015663"/>
          </a:xfrm>
          <a:prstGeom prst="rect">
            <a:avLst/>
          </a:prstGeom>
          <a:noFill/>
        </p:spPr>
        <p:txBody>
          <a:bodyPr wrap="square" anchor="ctr">
            <a:spAutoFit/>
          </a:bodyPr>
          <a:lstStyle/>
          <a:p>
            <a:pPr marL="0" lvl="0" indent="0" rtl="0">
              <a:spcBef>
                <a:spcPts val="0"/>
              </a:spcBef>
              <a:buNone/>
            </a:pPr>
            <a:r>
              <a:rPr lang="en-US" sz="2000" b="1" dirty="0">
                <a:solidFill>
                  <a:schemeClr val="accent2"/>
                </a:solidFill>
                <a:latin typeface="Calibri" panose="020F0502020204030204" pitchFamily="34" charset="0"/>
                <a:cs typeface="Calibri" panose="020F0502020204030204" pitchFamily="34" charset="0"/>
              </a:rPr>
              <a:t>2,120,000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Low Food Access Individuals</a:t>
            </a:r>
          </a:p>
        </p:txBody>
      </p:sp>
      <p:pic>
        <p:nvPicPr>
          <p:cNvPr id="43" name="Picture 42">
            <a:extLst>
              <a:ext uri="{FF2B5EF4-FFF2-40B4-BE49-F238E27FC236}">
                <a16:creationId xmlns:a16="http://schemas.microsoft.com/office/drawing/2014/main" id="{891150CC-CE09-C949-E568-CB71385C93B5}"/>
              </a:ext>
            </a:extLst>
          </p:cNvPr>
          <p:cNvPicPr>
            <a:picLocks noChangeAspect="1"/>
          </p:cNvPicPr>
          <p:nvPr/>
        </p:nvPicPr>
        <p:blipFill>
          <a:blip r:embed="rId5"/>
          <a:stretch>
            <a:fillRect/>
          </a:stretch>
        </p:blipFill>
        <p:spPr>
          <a:xfrm>
            <a:off x="576976" y="1762852"/>
            <a:ext cx="817071" cy="817071"/>
          </a:xfrm>
          <a:prstGeom prst="rect">
            <a:avLst/>
          </a:prstGeom>
        </p:spPr>
      </p:pic>
      <p:sp>
        <p:nvSpPr>
          <p:cNvPr id="31" name="TextBox 30">
            <a:extLst>
              <a:ext uri="{FF2B5EF4-FFF2-40B4-BE49-F238E27FC236}">
                <a16:creationId xmlns:a16="http://schemas.microsoft.com/office/drawing/2014/main" id="{432C7258-A698-95D2-F56E-C385C130C900}"/>
              </a:ext>
            </a:extLst>
          </p:cNvPr>
          <p:cNvSpPr txBox="1"/>
          <p:nvPr/>
        </p:nvSpPr>
        <p:spPr>
          <a:xfrm>
            <a:off x="170328" y="3246891"/>
            <a:ext cx="2802991" cy="707886"/>
          </a:xfrm>
          <a:prstGeom prst="rect">
            <a:avLst/>
          </a:prstGeom>
          <a:noFill/>
        </p:spPr>
        <p:txBody>
          <a:bodyPr wrap="square" anchor="ctr">
            <a:spAutoFit/>
          </a:bodyPr>
          <a:lstStyle/>
          <a:p>
            <a:pPr marL="0" lvl="0" indent="0" rtl="0">
              <a:spcBef>
                <a:spcPts val="0"/>
              </a:spcBef>
              <a:buNone/>
            </a:pPr>
            <a:r>
              <a:rPr lang="en-US" sz="2000" b="1" i="0" dirty="0">
                <a:solidFill>
                  <a:schemeClr val="accent2"/>
                </a:solidFill>
                <a:effectLst/>
                <a:latin typeface="Calibri" panose="020F0502020204030204" pitchFamily="34" charset="0"/>
                <a:cs typeface="Calibri" panose="020F0502020204030204" pitchFamily="34" charset="0"/>
              </a:rPr>
              <a:t>853,385</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Individuals Reached</a:t>
            </a:r>
          </a:p>
        </p:txBody>
      </p:sp>
      <p:sp>
        <p:nvSpPr>
          <p:cNvPr id="32" name="TextBox 31">
            <a:extLst>
              <a:ext uri="{FF2B5EF4-FFF2-40B4-BE49-F238E27FC236}">
                <a16:creationId xmlns:a16="http://schemas.microsoft.com/office/drawing/2014/main" id="{EFC40B69-530A-C970-7C1C-80A474F39078}"/>
              </a:ext>
            </a:extLst>
          </p:cNvPr>
          <p:cNvSpPr txBox="1"/>
          <p:nvPr/>
        </p:nvSpPr>
        <p:spPr>
          <a:xfrm>
            <a:off x="2700128" y="3246890"/>
            <a:ext cx="2684927" cy="707886"/>
          </a:xfrm>
          <a:prstGeom prst="rect">
            <a:avLst/>
          </a:prstGeom>
          <a:noFill/>
        </p:spPr>
        <p:txBody>
          <a:bodyPr wrap="square" anchor="ctr">
            <a:spAutoFit/>
          </a:bodyPr>
          <a:lstStyle/>
          <a:p>
            <a:pPr marL="0" lvl="0" indent="0" rtl="0">
              <a:spcBef>
                <a:spcPts val="0"/>
              </a:spcBef>
              <a:buNone/>
            </a:pPr>
            <a:r>
              <a:rPr lang="en-US" sz="2000" b="1" i="0" dirty="0">
                <a:solidFill>
                  <a:schemeClr val="accent2"/>
                </a:solidFill>
                <a:effectLst/>
                <a:latin typeface="Calibri" panose="020F0502020204030204" pitchFamily="34" charset="0"/>
                <a:cs typeface="Calibri" panose="020F0502020204030204" pitchFamily="34" charset="0"/>
              </a:rPr>
              <a:t>40.20</a:t>
            </a:r>
            <a:r>
              <a:rPr lang="en-US" sz="2000" b="1" dirty="0">
                <a:solidFill>
                  <a:schemeClr val="accent2"/>
                </a:solidFill>
                <a:latin typeface="Calibri" panose="020F0502020204030204" pitchFamily="34" charset="0"/>
                <a:cs typeface="Calibri" panose="020F0502020204030204" pitchFamily="34" charset="0"/>
              </a:rPr>
              <a:t>% Out-Of-County </a:t>
            </a:r>
          </a:p>
          <a:p>
            <a:pPr marL="0" lvl="0" indent="0" rtl="0">
              <a:spcBef>
                <a:spcPts val="0"/>
              </a:spcBef>
              <a:buNone/>
            </a:pPr>
            <a:r>
              <a:rPr lang="en-US" sz="2000" dirty="0">
                <a:solidFill>
                  <a:schemeClr val="accent2"/>
                </a:solidFill>
                <a:latin typeface="Calibri" panose="020F0502020204030204" pitchFamily="34" charset="0"/>
                <a:cs typeface="Calibri" panose="020F0502020204030204" pitchFamily="34" charset="0"/>
              </a:rPr>
              <a:t>Engagement Rate</a:t>
            </a:r>
          </a:p>
        </p:txBody>
      </p:sp>
      <p:sp>
        <p:nvSpPr>
          <p:cNvPr id="33" name="Google Shape;223;p34">
            <a:extLst>
              <a:ext uri="{FF2B5EF4-FFF2-40B4-BE49-F238E27FC236}">
                <a16:creationId xmlns:a16="http://schemas.microsoft.com/office/drawing/2014/main" id="{3C490D18-6CA8-6BB8-B9D2-294A3B00DF60}"/>
              </a:ext>
            </a:extLst>
          </p:cNvPr>
          <p:cNvSpPr/>
          <p:nvPr/>
        </p:nvSpPr>
        <p:spPr>
          <a:xfrm rot="5400000">
            <a:off x="2283338" y="3582132"/>
            <a:ext cx="517603" cy="4571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508723"/>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864</Words>
  <Application>Microsoft Macintosh PowerPoint</Application>
  <PresentationFormat>On-screen Show (16:9)</PresentationFormat>
  <Paragraphs>191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Roboto</vt:lpstr>
      <vt:lpstr>Calibri</vt:lpstr>
      <vt:lpstr>Fira Sans Extra Condensed Medium</vt:lpstr>
      <vt:lpstr>Catamaran Light</vt:lpstr>
      <vt:lpstr>Livvic</vt:lpstr>
      <vt:lpstr>Engineering Project Proposal by Slidesgo</vt:lpstr>
      <vt:lpstr>A Place to Eat Food Access through Data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 the young – and the old</vt:lpstr>
      <vt:lpstr>Benefit the young – and the old</vt:lpstr>
      <vt:lpstr>Digital Divides and Technology Access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Jason Wang</cp:lastModifiedBy>
  <cp:revision>2</cp:revision>
  <dcterms:modified xsi:type="dcterms:W3CDTF">2025-01-12T06:08:53Z</dcterms:modified>
</cp:coreProperties>
</file>